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EXPENSE BREAKDOWN (IN THOUSANDS)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44-497A-B881-A120E78622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44-497A-B881-A120E78622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144-497A-B881-A120E78622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144-497A-B881-A120E78622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144-497A-B881-A120E78622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144-497A-B881-A120E78622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144-497A-B881-A120E78622B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144-497A-B881-A120E78622B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144-497A-B881-A120E78622B1}"/>
              </c:ext>
            </c:extLst>
          </c:dPt>
          <c:cat>
            <c:strRef>
              <c:f>Sheet1!$A$2:$A$10</c:f>
              <c:strCache>
                <c:ptCount val="9"/>
                <c:pt idx="0">
                  <c:v>Clothing/gear </c:v>
                </c:pt>
                <c:pt idx="1">
                  <c:v>Transportation (rental,fuel)</c:v>
                </c:pt>
                <c:pt idx="2">
                  <c:v>Lodging</c:v>
                </c:pt>
                <c:pt idx="3">
                  <c:v>Entry Fees</c:v>
                </c:pt>
                <c:pt idx="4">
                  <c:v>Facility Rental/Concessions</c:v>
                </c:pt>
                <c:pt idx="5">
                  <c:v>Coaching/Referees</c:v>
                </c:pt>
                <c:pt idx="6">
                  <c:v>Awards</c:v>
                </c:pt>
                <c:pt idx="7">
                  <c:v>Advertising</c:v>
                </c:pt>
                <c:pt idx="8">
                  <c:v>Other Miscellaneous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</c:v>
                </c:pt>
                <c:pt idx="1">
                  <c:v>12</c:v>
                </c:pt>
                <c:pt idx="2">
                  <c:v>10</c:v>
                </c:pt>
                <c:pt idx="3">
                  <c:v>5</c:v>
                </c:pt>
                <c:pt idx="4">
                  <c:v>8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74-45C5-B918-7FD088AC0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SOUTH DAKOTA USA WRESTLING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Breakdown of Income &amp; Expenses for sanctioned events, and events attended throughout the operating year of 2016-17.</a:t>
            </a:r>
          </a:p>
        </p:txBody>
      </p:sp>
    </p:spTree>
    <p:extLst>
      <p:ext uri="{BB962C8B-B14F-4D97-AF65-F5344CB8AC3E}">
        <p14:creationId xmlns:p14="http://schemas.microsoft.com/office/powerpoint/2010/main" val="3206703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9B4FF-AA83-43CE-95A3-3B59C3BC6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336088"/>
            <a:ext cx="8534400" cy="1275728"/>
          </a:xfrm>
        </p:spPr>
        <p:txBody>
          <a:bodyPr/>
          <a:lstStyle/>
          <a:p>
            <a:pPr algn="ctr"/>
            <a:r>
              <a:rPr lang="en-US" b="1" dirty="0" err="1"/>
              <a:t>Sdusaw</a:t>
            </a:r>
            <a:r>
              <a:rPr lang="en-US" b="1" dirty="0"/>
              <a:t> card membership income</a:t>
            </a:r>
            <a:br>
              <a:rPr lang="en-US" b="1" dirty="0"/>
            </a:br>
            <a:r>
              <a:rPr lang="en-US" b="1" dirty="0" smtClean="0"/>
              <a:t>$</a:t>
            </a:r>
            <a:r>
              <a:rPr lang="en-US" b="1" dirty="0" smtClean="0"/>
              <a:t>58</a:t>
            </a:r>
            <a:r>
              <a:rPr lang="en-US" b="1" dirty="0" smtClean="0"/>
              <a:t>35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7B8D4-A68B-4C6A-AAB2-5E4CF5BDF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50937"/>
            <a:ext cx="8534400" cy="448431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$1167 – Sept.</a:t>
            </a:r>
          </a:p>
          <a:p>
            <a:r>
              <a:rPr lang="en-US" b="1" dirty="0"/>
              <a:t>$859 – Oct.</a:t>
            </a:r>
          </a:p>
          <a:p>
            <a:r>
              <a:rPr lang="en-US" b="1" dirty="0"/>
              <a:t>$158 – Nov.</a:t>
            </a:r>
          </a:p>
          <a:p>
            <a:r>
              <a:rPr lang="en-US" b="1" dirty="0" smtClean="0"/>
              <a:t>$88 – Dec.</a:t>
            </a:r>
          </a:p>
          <a:p>
            <a:r>
              <a:rPr lang="en-US" b="1" dirty="0" smtClean="0"/>
              <a:t>$293 – Jan.</a:t>
            </a:r>
            <a:endParaRPr lang="en-US" b="1" dirty="0"/>
          </a:p>
          <a:p>
            <a:r>
              <a:rPr lang="en-US" b="1" dirty="0" smtClean="0"/>
              <a:t>$0 – Feb.</a:t>
            </a:r>
          </a:p>
          <a:p>
            <a:r>
              <a:rPr lang="en-US" b="1" dirty="0" smtClean="0"/>
              <a:t> $1287 – Mar.</a:t>
            </a:r>
            <a:endParaRPr lang="en-US" b="1" dirty="0"/>
          </a:p>
          <a:p>
            <a:r>
              <a:rPr lang="en-US" b="1" dirty="0"/>
              <a:t>$1828 – Apr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$39 - May</a:t>
            </a:r>
            <a:endParaRPr lang="en-US" b="1" dirty="0"/>
          </a:p>
          <a:p>
            <a:r>
              <a:rPr lang="en-US" b="1" dirty="0" smtClean="0"/>
              <a:t>$87 </a:t>
            </a:r>
            <a:r>
              <a:rPr lang="en-US" b="1" dirty="0"/>
              <a:t>– June</a:t>
            </a:r>
          </a:p>
          <a:p>
            <a:r>
              <a:rPr lang="en-US" b="1" dirty="0"/>
              <a:t>$29 – </a:t>
            </a:r>
            <a:r>
              <a:rPr lang="en-US" b="1" dirty="0" smtClean="0"/>
              <a:t>July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9593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868863"/>
            <a:ext cx="8534400" cy="1813292"/>
          </a:xfrm>
        </p:spPr>
        <p:txBody>
          <a:bodyPr/>
          <a:lstStyle/>
          <a:p>
            <a:pPr algn="ctr"/>
            <a:r>
              <a:rPr lang="en-US" b="1" dirty="0"/>
              <a:t>Operating year comparison </a:t>
            </a:r>
            <a:br>
              <a:rPr lang="en-US" b="1" dirty="0"/>
            </a:br>
            <a:r>
              <a:rPr lang="en-US" b="1" dirty="0"/>
              <a:t>sept. 1, 2016 – </a:t>
            </a:r>
            <a:r>
              <a:rPr lang="en-US" b="1" dirty="0" err="1"/>
              <a:t>aug.</a:t>
            </a:r>
            <a:r>
              <a:rPr lang="en-US" b="1" dirty="0"/>
              <a:t> 31, 2017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Income (Deposits)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income to include memberships, registration/tournament income, and donations.</a:t>
            </a:r>
          </a:p>
          <a:p>
            <a:r>
              <a:rPr lang="en-US" b="1" dirty="0"/>
              <a:t>$94,813.76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CURRENT BALANCE AS OF 9-1-2017 = $9,023.50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Expenses (</a:t>
            </a:r>
            <a:r>
              <a:rPr lang="en-US" dirty="0" err="1"/>
              <a:t>Withdrawls</a:t>
            </a:r>
            <a:r>
              <a:rPr lang="en-US" dirty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All expenses to include tournament related travel, fees, gear, etc…</a:t>
            </a:r>
          </a:p>
          <a:p>
            <a:r>
              <a:rPr lang="en-US" b="1" dirty="0"/>
              <a:t>$85,790.26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160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0CF6B-F673-4D5F-AE41-AD2F8DB7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a comparison of numbers over the last 5 years.  </a:t>
            </a:r>
            <a:r>
              <a:rPr lang="en-US" sz="1600" i="1" dirty="0"/>
              <a:t>* information gathered from </a:t>
            </a:r>
            <a:r>
              <a:rPr lang="en-US" sz="1600" i="1" dirty="0" err="1"/>
              <a:t>trackwrestling</a:t>
            </a:r>
            <a:r>
              <a:rPr lang="en-US" sz="1600" i="1" dirty="0"/>
              <a:t> numbers</a:t>
            </a:r>
            <a:br>
              <a:rPr lang="en-US" sz="1600" i="1" dirty="0"/>
            </a:br>
            <a:r>
              <a:rPr lang="en-US" sz="1600" b="1" i="1" dirty="0">
                <a:solidFill>
                  <a:srgbClr val="FF0000"/>
                </a:solidFill>
              </a:rPr>
              <a:t/>
            </a:r>
            <a:br>
              <a:rPr lang="en-US" sz="1600" b="1" i="1" dirty="0">
                <a:solidFill>
                  <a:srgbClr val="FF0000"/>
                </a:solidFill>
              </a:rPr>
            </a:br>
            <a:r>
              <a:rPr lang="en-US" sz="1600" b="1" i="1" dirty="0">
                <a:solidFill>
                  <a:srgbClr val="FF0000"/>
                </a:solidFill>
              </a:rPr>
              <a:t>2015-16 &gt; 21% increase</a:t>
            </a:r>
            <a:br>
              <a:rPr lang="en-US" sz="1600" b="1" i="1" dirty="0">
                <a:solidFill>
                  <a:srgbClr val="FF0000"/>
                </a:solidFill>
              </a:rPr>
            </a:br>
            <a:r>
              <a:rPr lang="en-US" sz="1600" b="1" i="1" dirty="0">
                <a:solidFill>
                  <a:srgbClr val="FF0000"/>
                </a:solidFill>
              </a:rPr>
              <a:t>2016-17 &gt; 27% increase</a:t>
            </a:r>
            <a:r>
              <a:rPr lang="en-US" sz="1600" i="1" dirty="0"/>
              <a:t/>
            </a:r>
            <a:br>
              <a:rPr lang="en-US" sz="1600" i="1" dirty="0"/>
            </a:b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FAE75-AF1F-4A53-89F4-BDF6984337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SDUSAW FOLKSTYLE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CAB60-4152-4FF1-A308-E5F4A16548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2012-13 (No info on Track)</a:t>
            </a:r>
          </a:p>
          <a:p>
            <a:r>
              <a:rPr lang="en-US" b="1" dirty="0"/>
              <a:t>2013-14 &gt; 203 wrestlers (</a:t>
            </a:r>
            <a:r>
              <a:rPr lang="en-US" b="1" dirty="0" err="1"/>
              <a:t>S.Falls</a:t>
            </a:r>
            <a:r>
              <a:rPr lang="en-US" b="1" dirty="0"/>
              <a:t>)</a:t>
            </a:r>
          </a:p>
          <a:p>
            <a:r>
              <a:rPr lang="en-US" b="1" dirty="0"/>
              <a:t>2014-15 &gt; 137 wrestlers (Huron)</a:t>
            </a:r>
          </a:p>
          <a:p>
            <a:r>
              <a:rPr lang="en-US" b="1" dirty="0"/>
              <a:t>2015-16 &gt; 26 wrestlers (</a:t>
            </a:r>
            <a:r>
              <a:rPr lang="en-US" sz="1200" b="1" dirty="0"/>
              <a:t>Did the S. 90 Heartland Qualifier &amp; West Regional)</a:t>
            </a:r>
          </a:p>
          <a:p>
            <a:r>
              <a:rPr lang="en-US" b="1" dirty="0"/>
              <a:t>2016-17 &gt; 119 wrestlers </a:t>
            </a:r>
            <a:r>
              <a:rPr lang="en-US" b="1"/>
              <a:t>(Beresford)</a:t>
            </a:r>
            <a:endParaRPr lang="en-US" b="1" dirty="0"/>
          </a:p>
          <a:p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66E18A-72A0-4A07-9D0B-42721EA1A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SDUSAW FREESTYLE/GRECO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87BE1-9C43-417D-B523-421FE60A04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2012-13 &gt; 201 wrestlers (Pierre)</a:t>
            </a:r>
          </a:p>
          <a:p>
            <a:r>
              <a:rPr lang="en-US" b="1" dirty="0"/>
              <a:t>2013-14 &gt; 249 wrestlers (Harrisburg)</a:t>
            </a:r>
          </a:p>
          <a:p>
            <a:r>
              <a:rPr lang="en-US" b="1" dirty="0"/>
              <a:t>2014-15 &gt; 232 wrestlers (Harrisburg)</a:t>
            </a:r>
          </a:p>
          <a:p>
            <a:r>
              <a:rPr lang="en-US" b="1" dirty="0"/>
              <a:t>2015-16 &gt; 282 wrestlers (Harrisburg)</a:t>
            </a:r>
          </a:p>
          <a:p>
            <a:r>
              <a:rPr lang="en-US" b="1" dirty="0"/>
              <a:t>2016-17 &gt; 358 wrestlers (Aberdeen)</a:t>
            </a:r>
          </a:p>
        </p:txBody>
      </p:sp>
    </p:spTree>
    <p:extLst>
      <p:ext uri="{BB962C8B-B14F-4D97-AF65-F5344CB8AC3E}">
        <p14:creationId xmlns:p14="http://schemas.microsoft.com/office/powerpoint/2010/main" val="2308432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</a:t>
            </a:r>
            <a:r>
              <a:rPr lang="en-US" b="1" dirty="0" err="1"/>
              <a:t>folkstyle</a:t>
            </a:r>
            <a:r>
              <a:rPr lang="en-US" b="1" dirty="0"/>
              <a:t> state</a:t>
            </a:r>
            <a:br>
              <a:rPr lang="en-US" b="1" dirty="0"/>
            </a:br>
            <a:r>
              <a:rPr lang="en-US" b="1" dirty="0" err="1" smtClean="0"/>
              <a:t>beresford</a:t>
            </a:r>
            <a:r>
              <a:rPr lang="en-US" b="1" dirty="0" smtClean="0"/>
              <a:t>, </a:t>
            </a:r>
            <a:r>
              <a:rPr lang="en-US" b="1" dirty="0" err="1"/>
              <a:t>sd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$4456.81</a:t>
            </a:r>
          </a:p>
          <a:p>
            <a:pPr algn="ctr"/>
            <a:r>
              <a:rPr lang="en-US" b="1" dirty="0"/>
              <a:t>Total Expenses = $2803.12</a:t>
            </a:r>
          </a:p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Profit = $1653.69</a:t>
            </a:r>
          </a:p>
        </p:txBody>
      </p:sp>
    </p:spTree>
    <p:extLst>
      <p:ext uri="{BB962C8B-B14F-4D97-AF65-F5344CB8AC3E}">
        <p14:creationId xmlns:p14="http://schemas.microsoft.com/office/powerpoint/2010/main" val="157422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freestyle/Greco state</a:t>
            </a:r>
            <a:br>
              <a:rPr lang="en-US" b="1" dirty="0"/>
            </a:br>
            <a:r>
              <a:rPr lang="en-US" b="1" dirty="0"/>
              <a:t>Aberdeen, </a:t>
            </a:r>
            <a:r>
              <a:rPr lang="en-US" b="1" dirty="0" err="1"/>
              <a:t>sd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$8781.82</a:t>
            </a:r>
          </a:p>
          <a:p>
            <a:pPr algn="ctr"/>
            <a:r>
              <a:rPr lang="en-US" b="1" dirty="0"/>
              <a:t>Total Expenses = $4833.19</a:t>
            </a:r>
          </a:p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Profit = $3948.63</a:t>
            </a:r>
          </a:p>
        </p:txBody>
      </p:sp>
    </p:spTree>
    <p:extLst>
      <p:ext uri="{BB962C8B-B14F-4D97-AF65-F5344CB8AC3E}">
        <p14:creationId xmlns:p14="http://schemas.microsoft.com/office/powerpoint/2010/main" val="336016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heartland duals</a:t>
            </a:r>
            <a:br>
              <a:rPr lang="en-US" b="1" dirty="0"/>
            </a:br>
            <a:r>
              <a:rPr lang="en-US" b="1" dirty="0"/>
              <a:t>Council bluffs, </a:t>
            </a:r>
            <a:r>
              <a:rPr lang="en-US" b="1" dirty="0" err="1"/>
              <a:t>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$7800</a:t>
            </a:r>
          </a:p>
          <a:p>
            <a:pPr algn="ctr"/>
            <a:r>
              <a:rPr lang="en-US" b="1" dirty="0"/>
              <a:t>Total Expenses = $7588.76</a:t>
            </a:r>
          </a:p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Profit = $211.24</a:t>
            </a:r>
          </a:p>
        </p:txBody>
      </p:sp>
    </p:spTree>
    <p:extLst>
      <p:ext uri="{BB962C8B-B14F-4D97-AF65-F5344CB8AC3E}">
        <p14:creationId xmlns:p14="http://schemas.microsoft.com/office/powerpoint/2010/main" val="265523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schoolboy national duals</a:t>
            </a:r>
            <a:br>
              <a:rPr lang="en-US" b="1" dirty="0"/>
            </a:br>
            <a:r>
              <a:rPr lang="en-US" b="1" dirty="0"/>
              <a:t>Indianapolis, 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$6872.45</a:t>
            </a:r>
          </a:p>
          <a:p>
            <a:pPr algn="ctr"/>
            <a:r>
              <a:rPr lang="en-US" b="1" dirty="0"/>
              <a:t>Total Expenses = $13,927.90</a:t>
            </a:r>
          </a:p>
          <a:p>
            <a:pPr algn="ctr"/>
            <a:r>
              <a:rPr lang="en-US" b="1" dirty="0">
                <a:solidFill>
                  <a:schemeClr val="accent6"/>
                </a:solidFill>
              </a:rPr>
              <a:t>Net Loss = $7055.45</a:t>
            </a:r>
          </a:p>
        </p:txBody>
      </p:sp>
    </p:spTree>
    <p:extLst>
      <p:ext uri="{BB962C8B-B14F-4D97-AF65-F5344CB8AC3E}">
        <p14:creationId xmlns:p14="http://schemas.microsoft.com/office/powerpoint/2010/main" val="3032277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junior national duals</a:t>
            </a:r>
            <a:br>
              <a:rPr lang="en-US" b="1" dirty="0"/>
            </a:br>
            <a:r>
              <a:rPr lang="en-US" b="1" dirty="0"/>
              <a:t>Tulsa, 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$10,986</a:t>
            </a:r>
          </a:p>
          <a:p>
            <a:pPr algn="ctr"/>
            <a:r>
              <a:rPr lang="en-US" b="1" dirty="0"/>
              <a:t>Total Expenses = $8606.45</a:t>
            </a:r>
          </a:p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Profit = $2379.55</a:t>
            </a:r>
          </a:p>
        </p:txBody>
      </p:sp>
    </p:spTree>
    <p:extLst>
      <p:ext uri="{BB962C8B-B14F-4D97-AF65-F5344CB8AC3E}">
        <p14:creationId xmlns:p14="http://schemas.microsoft.com/office/powerpoint/2010/main" val="25387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Usa</a:t>
            </a:r>
            <a:r>
              <a:rPr lang="en-US" b="1" dirty="0"/>
              <a:t> </a:t>
            </a:r>
            <a:r>
              <a:rPr lang="en-US" b="1" dirty="0" err="1"/>
              <a:t>fargo</a:t>
            </a:r>
            <a:r>
              <a:rPr lang="en-US" b="1" dirty="0"/>
              <a:t> national championships</a:t>
            </a:r>
            <a:br>
              <a:rPr lang="en-US" b="1" dirty="0"/>
            </a:br>
            <a:r>
              <a:rPr lang="en-US" b="1" dirty="0" err="1"/>
              <a:t>fargo</a:t>
            </a:r>
            <a:r>
              <a:rPr lang="en-US" b="1" dirty="0"/>
              <a:t>, </a:t>
            </a:r>
            <a:r>
              <a:rPr lang="en-US" b="1" dirty="0" err="1"/>
              <a:t>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Total Revenue = $13,306</a:t>
            </a:r>
          </a:p>
          <a:p>
            <a:pPr algn="ctr"/>
            <a:r>
              <a:rPr lang="en-US" b="1" dirty="0"/>
              <a:t>Total Expenses = $12,490.14</a:t>
            </a:r>
          </a:p>
          <a:p>
            <a:pPr algn="ctr"/>
            <a:r>
              <a:rPr lang="en-US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Net Profit = $815.86</a:t>
            </a:r>
          </a:p>
        </p:txBody>
      </p:sp>
    </p:spTree>
    <p:extLst>
      <p:ext uri="{BB962C8B-B14F-4D97-AF65-F5344CB8AC3E}">
        <p14:creationId xmlns:p14="http://schemas.microsoft.com/office/powerpoint/2010/main" val="3794973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A0CB540-C0BB-4614-8B6B-D3EE28C328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787630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805793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299</TotalTime>
  <Words>345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Century Gothic</vt:lpstr>
      <vt:lpstr>Wingdings 3</vt:lpstr>
      <vt:lpstr>Slice</vt:lpstr>
      <vt:lpstr>SOUTH DAKOTA USA WRESTLING</vt:lpstr>
      <vt:lpstr>a comparison of numbers over the last 5 years.  * information gathered from trackwrestling numbers  2015-16 &gt; 21% increase 2016-17 &gt; 27% increase </vt:lpstr>
      <vt:lpstr>Usa folkstyle state beresford, sd</vt:lpstr>
      <vt:lpstr>Usa freestyle/Greco state Aberdeen, sd</vt:lpstr>
      <vt:lpstr>usa heartland duals Council bluffs, ia</vt:lpstr>
      <vt:lpstr>Usa schoolboy national duals Indianapolis, in</vt:lpstr>
      <vt:lpstr>Usa junior national duals Tulsa, ok</vt:lpstr>
      <vt:lpstr>Usa fargo national championships fargo, nd</vt:lpstr>
      <vt:lpstr>PowerPoint Presentation</vt:lpstr>
      <vt:lpstr>Sdusaw card membership income $5835</vt:lpstr>
      <vt:lpstr>Operating year comparison  sept. 1, 2016 – aug. 31, 2017</vt:lpstr>
    </vt:vector>
  </TitlesOfParts>
  <Company>Department of Interior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DAKOTA USA WRESTLING</dc:title>
  <dc:creator>Neuharth, Cory E</dc:creator>
  <cp:lastModifiedBy>Neuharth, Cory E</cp:lastModifiedBy>
  <cp:revision>48</cp:revision>
  <cp:lastPrinted>2017-09-05T12:42:59Z</cp:lastPrinted>
  <dcterms:created xsi:type="dcterms:W3CDTF">2017-08-31T20:14:44Z</dcterms:created>
  <dcterms:modified xsi:type="dcterms:W3CDTF">2017-09-05T15:01:24Z</dcterms:modified>
</cp:coreProperties>
</file>