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sldIdLst>
    <p:sldId id="256" r:id="rId2"/>
    <p:sldId id="257" r:id="rId3"/>
    <p:sldId id="258" r:id="rId4"/>
    <p:sldId id="259" r:id="rId5"/>
    <p:sldId id="260" r:id="rId6"/>
    <p:sldId id="262"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5A1120-41CB-41C6-8C5C-0FEE476FD94C}" v="19" dt="2024-04-29T14:31:32.725"/>
    <p1510:client id="{CA6248D9-D753-4578-8F37-06C666C49202}" v="17" dt="2024-04-29T15:45:07.7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82" d="100"/>
          <a:sy n="82" d="100"/>
        </p:scale>
        <p:origin x="63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arl Newman" userId="617eed2ef1beb0ef" providerId="Windows Live" clId="Web-{CA6248D9-D753-4578-8F37-06C666C49202}"/>
    <pc:docChg chg="modSld">
      <pc:chgData name="Earl Newman" userId="617eed2ef1beb0ef" providerId="Windows Live" clId="Web-{CA6248D9-D753-4578-8F37-06C666C49202}" dt="2024-04-29T15:45:07.449" v="7" actId="20577"/>
      <pc:docMkLst>
        <pc:docMk/>
      </pc:docMkLst>
      <pc:sldChg chg="modSp">
        <pc:chgData name="Earl Newman" userId="617eed2ef1beb0ef" providerId="Windows Live" clId="Web-{CA6248D9-D753-4578-8F37-06C666C49202}" dt="2024-04-29T15:45:07.449" v="7" actId="20577"/>
        <pc:sldMkLst>
          <pc:docMk/>
          <pc:sldMk cId="4202629297" sldId="260"/>
        </pc:sldMkLst>
        <pc:spChg chg="mod">
          <ac:chgData name="Earl Newman" userId="617eed2ef1beb0ef" providerId="Windows Live" clId="Web-{CA6248D9-D753-4578-8F37-06C666C49202}" dt="2024-04-29T15:45:07.449" v="7" actId="20577"/>
          <ac:spMkLst>
            <pc:docMk/>
            <pc:sldMk cId="4202629297" sldId="260"/>
            <ac:spMk id="5" creationId="{384E6836-683E-4FDD-B7D8-B25928B465E6}"/>
          </ac:spMkLst>
        </pc:spChg>
      </pc:sldChg>
    </pc:docChg>
  </pc:docChgLst>
  <pc:docChgLst>
    <pc:chgData name="Earl Newman" userId="617eed2ef1beb0ef" providerId="Windows Live" clId="Web-{C45A1120-41CB-41C6-8C5C-0FEE476FD94C}"/>
    <pc:docChg chg="modSld">
      <pc:chgData name="Earl Newman" userId="617eed2ef1beb0ef" providerId="Windows Live" clId="Web-{C45A1120-41CB-41C6-8C5C-0FEE476FD94C}" dt="2024-04-29T14:31:32.725" v="18" actId="20577"/>
      <pc:docMkLst>
        <pc:docMk/>
      </pc:docMkLst>
      <pc:sldChg chg="modSp">
        <pc:chgData name="Earl Newman" userId="617eed2ef1beb0ef" providerId="Windows Live" clId="Web-{C45A1120-41CB-41C6-8C5C-0FEE476FD94C}" dt="2024-04-29T14:31:32.725" v="18" actId="20577"/>
        <pc:sldMkLst>
          <pc:docMk/>
          <pc:sldMk cId="3280292381" sldId="257"/>
        </pc:sldMkLst>
        <pc:spChg chg="mod">
          <ac:chgData name="Earl Newman" userId="617eed2ef1beb0ef" providerId="Windows Live" clId="Web-{C45A1120-41CB-41C6-8C5C-0FEE476FD94C}" dt="2024-04-29T14:31:32.725" v="18" actId="20577"/>
          <ac:spMkLst>
            <pc:docMk/>
            <pc:sldMk cId="3280292381" sldId="257"/>
            <ac:spMk id="3" creationId="{22513665-7AAF-40CC-AAAC-FF482E0C7E8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4/29/2024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80606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4/29/2024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60997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4/29/2024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77905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4/29/2024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33243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4/29/2024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9192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4/29/2024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43515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4/29/2024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83237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4/29/2024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90789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4/29/2024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50363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4/29/2024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53275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4/29/2024</a:t>
            </a:fld>
            <a:endParaRPr lang="en-US" dirty="0"/>
          </a:p>
        </p:txBody>
      </p:sp>
      <p:sp>
        <p:nvSpPr>
          <p:cNvPr id="9" name="Footer Placeholder 8"/>
          <p:cNvSpPr>
            <a:spLocks noGrp="1"/>
          </p:cNvSpPr>
          <p:nvPr>
            <p:ph type="ftr" sz="quarter" idx="11"/>
          </p:nvPr>
        </p:nvSpPr>
        <p:spPr>
          <a:xfrm>
            <a:off x="2624326" y="6356351"/>
            <a:ext cx="4433638"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37980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5586B75A-687E-405C-8A0B-8D00578BA2C3}" type="datetimeFigureOut">
              <a:rPr lang="en-US" smtClean="0"/>
              <a:pPr/>
              <a:t>4/29/2024</a:t>
            </a:fld>
            <a:endParaRPr lang="en-US" dirty="0"/>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69772984"/>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popwarner.sportsaffinity.com/"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hyperlink" Target="https://stacksports.my.site.com/helpcenter/s/article/Reports?b=0011T00002R7RFyQAN" TargetMode="External"/><Relationship Id="rId2" Type="http://schemas.openxmlformats.org/officeDocument/2006/relationships/hyperlink" Target="https://stacksports.my.site.com/helpcenter/s/article/360018017054ScholasticsReport?b=0011T00002R7RFyQAN"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stacksports.my.site.com/helpcenter/s/article/PopWarner360011736133BatchPrintingRostersforPlayoffs?b=0011T00002R7RFyQA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57B59-408C-427B-9A44-4BF544496FA8}"/>
              </a:ext>
            </a:extLst>
          </p:cNvPr>
          <p:cNvSpPr>
            <a:spLocks noGrp="1"/>
          </p:cNvSpPr>
          <p:nvPr>
            <p:ph type="ctrTitle"/>
          </p:nvPr>
        </p:nvSpPr>
        <p:spPr>
          <a:xfrm>
            <a:off x="802386" y="1687795"/>
            <a:ext cx="5486400" cy="1897952"/>
          </a:xfrm>
        </p:spPr>
        <p:txBody>
          <a:bodyPr/>
          <a:lstStyle/>
          <a:p>
            <a:r>
              <a:rPr lang="en-US" dirty="0"/>
              <a:t>Southeast Region</a:t>
            </a:r>
            <a:br>
              <a:rPr lang="en-US" dirty="0"/>
            </a:br>
            <a:r>
              <a:rPr lang="en-US" dirty="0"/>
              <a:t>Pop Warner</a:t>
            </a:r>
          </a:p>
        </p:txBody>
      </p:sp>
      <p:sp>
        <p:nvSpPr>
          <p:cNvPr id="3" name="Subtitle 2">
            <a:extLst>
              <a:ext uri="{FF2B5EF4-FFF2-40B4-BE49-F238E27FC236}">
                <a16:creationId xmlns:a16="http://schemas.microsoft.com/office/drawing/2014/main" id="{A42D6CA8-1117-46B9-BEA6-C14322912845}"/>
              </a:ext>
            </a:extLst>
          </p:cNvPr>
          <p:cNvSpPr>
            <a:spLocks noGrp="1"/>
          </p:cNvSpPr>
          <p:nvPr>
            <p:ph type="subTitle" idx="1"/>
          </p:nvPr>
        </p:nvSpPr>
        <p:spPr>
          <a:xfrm>
            <a:off x="825011" y="3729038"/>
            <a:ext cx="5486400" cy="685800"/>
          </a:xfrm>
        </p:spPr>
        <p:txBody>
          <a:bodyPr>
            <a:normAutofit/>
          </a:bodyPr>
          <a:lstStyle/>
          <a:p>
            <a:r>
              <a:rPr lang="en-US" sz="3300" dirty="0"/>
              <a:t>Scholastics 2023</a:t>
            </a:r>
          </a:p>
        </p:txBody>
      </p:sp>
      <p:pic>
        <p:nvPicPr>
          <p:cNvPr id="5" name="Picture 4">
            <a:extLst>
              <a:ext uri="{FF2B5EF4-FFF2-40B4-BE49-F238E27FC236}">
                <a16:creationId xmlns:a16="http://schemas.microsoft.com/office/drawing/2014/main" id="{58F93A9C-4D76-4FE9-8512-499300271274}"/>
              </a:ext>
            </a:extLst>
          </p:cNvPr>
          <p:cNvPicPr>
            <a:picLocks noChangeAspect="1"/>
          </p:cNvPicPr>
          <p:nvPr/>
        </p:nvPicPr>
        <p:blipFill>
          <a:blip r:embed="rId2"/>
          <a:stretch>
            <a:fillRect/>
          </a:stretch>
        </p:blipFill>
        <p:spPr>
          <a:xfrm>
            <a:off x="7058026" y="2272236"/>
            <a:ext cx="2003378" cy="1799702"/>
          </a:xfrm>
          <a:prstGeom prst="rect">
            <a:avLst/>
          </a:prstGeom>
        </p:spPr>
      </p:pic>
    </p:spTree>
    <p:extLst>
      <p:ext uri="{BB962C8B-B14F-4D97-AF65-F5344CB8AC3E}">
        <p14:creationId xmlns:p14="http://schemas.microsoft.com/office/powerpoint/2010/main" val="736006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8D962-7516-4149-AA72-E34F13C51B35}"/>
              </a:ext>
            </a:extLst>
          </p:cNvPr>
          <p:cNvSpPr>
            <a:spLocks noGrp="1"/>
          </p:cNvSpPr>
          <p:nvPr>
            <p:ph type="title"/>
          </p:nvPr>
        </p:nvSpPr>
        <p:spPr>
          <a:xfrm>
            <a:off x="189689" y="1700128"/>
            <a:ext cx="2210612" cy="2214647"/>
          </a:xfrm>
        </p:spPr>
        <p:txBody>
          <a:bodyPr/>
          <a:lstStyle/>
          <a:p>
            <a:r>
              <a:rPr lang="en-US" dirty="0"/>
              <a:t>National Changes to Scholastics </a:t>
            </a:r>
          </a:p>
        </p:txBody>
      </p:sp>
      <p:sp>
        <p:nvSpPr>
          <p:cNvPr id="3" name="Content Placeholder 2">
            <a:extLst>
              <a:ext uri="{FF2B5EF4-FFF2-40B4-BE49-F238E27FC236}">
                <a16:creationId xmlns:a16="http://schemas.microsoft.com/office/drawing/2014/main" id="{22513665-7AAF-40CC-AAAC-FF482E0C7E84}"/>
              </a:ext>
            </a:extLst>
          </p:cNvPr>
          <p:cNvSpPr>
            <a:spLocks noGrp="1"/>
          </p:cNvSpPr>
          <p:nvPr>
            <p:ph idx="1"/>
          </p:nvPr>
        </p:nvSpPr>
        <p:spPr/>
        <p:txBody>
          <a:bodyPr/>
          <a:lstStyle/>
          <a:p>
            <a:r>
              <a:rPr lang="en-US" dirty="0"/>
              <a:t>Effective 2023 a new process for enforcing the minimum academic standard was enforced.  In similar fashion to our background checks, we’re leaving this with our leagues at the point of certification. Each league will file an affidavit attesting to the scholastic fitness of participating student-athletes. As a result, report cards are no longer required in “the book” or any audit before competition.</a:t>
            </a:r>
          </a:p>
          <a:p>
            <a:pPr lvl="0"/>
            <a:r>
              <a:rPr lang="en-US" dirty="0"/>
              <a:t>All-American Scholars</a:t>
            </a:r>
          </a:p>
          <a:p>
            <a:pPr lvl="1"/>
            <a:r>
              <a:rPr lang="en-US" dirty="0"/>
              <a:t>This year’s All-American Scholars are expected to be announced in early May via PopWarner.com and on Pop Warner’s social media channels.</a:t>
            </a:r>
          </a:p>
          <a:p>
            <a:pPr lvl="1"/>
            <a:r>
              <a:rPr lang="en-US" dirty="0"/>
              <a:t>All scholar award recipients will once again be notified and sent a digital certificate via email.</a:t>
            </a:r>
          </a:p>
          <a:p>
            <a:endParaRPr lang="en-US" dirty="0"/>
          </a:p>
        </p:txBody>
      </p:sp>
      <p:pic>
        <p:nvPicPr>
          <p:cNvPr id="4" name="Picture 3">
            <a:extLst>
              <a:ext uri="{FF2B5EF4-FFF2-40B4-BE49-F238E27FC236}">
                <a16:creationId xmlns:a16="http://schemas.microsoft.com/office/drawing/2014/main" id="{85447BFB-7E83-4160-AD59-2D0999133113}"/>
              </a:ext>
            </a:extLst>
          </p:cNvPr>
          <p:cNvPicPr>
            <a:picLocks noChangeAspect="1"/>
          </p:cNvPicPr>
          <p:nvPr/>
        </p:nvPicPr>
        <p:blipFill>
          <a:blip r:embed="rId2"/>
          <a:stretch>
            <a:fillRect/>
          </a:stretch>
        </p:blipFill>
        <p:spPr>
          <a:xfrm>
            <a:off x="305593" y="4512231"/>
            <a:ext cx="1437419" cy="1291281"/>
          </a:xfrm>
          <a:prstGeom prst="rect">
            <a:avLst/>
          </a:prstGeom>
        </p:spPr>
      </p:pic>
    </p:spTree>
    <p:extLst>
      <p:ext uri="{BB962C8B-B14F-4D97-AF65-F5344CB8AC3E}">
        <p14:creationId xmlns:p14="http://schemas.microsoft.com/office/powerpoint/2010/main" val="3280292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3BB95-AE32-45FD-9EAD-EA421A07186B}"/>
              </a:ext>
            </a:extLst>
          </p:cNvPr>
          <p:cNvSpPr>
            <a:spLocks noGrp="1"/>
          </p:cNvSpPr>
          <p:nvPr>
            <p:ph type="title"/>
          </p:nvPr>
        </p:nvSpPr>
        <p:spPr>
          <a:xfrm>
            <a:off x="189689" y="1700128"/>
            <a:ext cx="2210612" cy="2178929"/>
          </a:xfrm>
        </p:spPr>
        <p:txBody>
          <a:bodyPr>
            <a:normAutofit fontScale="90000"/>
          </a:bodyPr>
          <a:lstStyle/>
          <a:p>
            <a:r>
              <a:rPr lang="en-US" dirty="0"/>
              <a:t>Southeast Region</a:t>
            </a:r>
            <a:br>
              <a:rPr lang="en-US" dirty="0"/>
            </a:br>
            <a:r>
              <a:rPr lang="en-US" dirty="0"/>
              <a:t>Pop Warner Regulations</a:t>
            </a:r>
            <a:br>
              <a:rPr lang="en-US" dirty="0"/>
            </a:br>
            <a:r>
              <a:rPr lang="en-US" dirty="0"/>
              <a:t>for Scholastics</a:t>
            </a:r>
          </a:p>
        </p:txBody>
      </p:sp>
      <p:sp>
        <p:nvSpPr>
          <p:cNvPr id="3" name="Content Placeholder 2">
            <a:extLst>
              <a:ext uri="{FF2B5EF4-FFF2-40B4-BE49-F238E27FC236}">
                <a16:creationId xmlns:a16="http://schemas.microsoft.com/office/drawing/2014/main" id="{D40D9048-940F-4789-A1FD-C4C44B5F29AF}"/>
              </a:ext>
            </a:extLst>
          </p:cNvPr>
          <p:cNvSpPr>
            <a:spLocks noGrp="1"/>
          </p:cNvSpPr>
          <p:nvPr>
            <p:ph idx="1"/>
          </p:nvPr>
        </p:nvSpPr>
        <p:spPr/>
        <p:txBody>
          <a:bodyPr/>
          <a:lstStyle/>
          <a:p>
            <a:r>
              <a:rPr lang="en-US" dirty="0"/>
              <a:t>Report cards or relevant scholastic forms will be collected by Associations at sign-ups and loaded in the Stack-Sports Software in the athlete’s record prior to certification. </a:t>
            </a:r>
          </a:p>
          <a:p>
            <a:r>
              <a:rPr lang="en-US" dirty="0"/>
              <a:t>Athletes above the 5</a:t>
            </a:r>
            <a:r>
              <a:rPr lang="en-US" baseline="30000" dirty="0"/>
              <a:t>th</a:t>
            </a:r>
            <a:r>
              <a:rPr lang="en-US" dirty="0"/>
              <a:t> grade will need a grade conversion sheet completed to see if they qualify for All American status.  These grade conversion sheets will be maintained by the association scholastics coordinators.  If an athlete qualifies for All American, then the association scholastics coordinator will file appropriate All American paperwork with the League Scholastics Coordinator prior to the deadline. </a:t>
            </a:r>
          </a:p>
          <a:p>
            <a:r>
              <a:rPr lang="en-US" dirty="0"/>
              <a:t>Athletes that require progress reports, need to complete them between September 1 – October 15.  They will submit them to the League Scholastics Coordinators before the October 15 deadline. </a:t>
            </a:r>
          </a:p>
        </p:txBody>
      </p:sp>
      <p:pic>
        <p:nvPicPr>
          <p:cNvPr id="5" name="Picture 4">
            <a:extLst>
              <a:ext uri="{FF2B5EF4-FFF2-40B4-BE49-F238E27FC236}">
                <a16:creationId xmlns:a16="http://schemas.microsoft.com/office/drawing/2014/main" id="{591D2936-12ED-4CFA-A481-39D3B878EDDA}"/>
              </a:ext>
            </a:extLst>
          </p:cNvPr>
          <p:cNvPicPr>
            <a:picLocks noChangeAspect="1"/>
          </p:cNvPicPr>
          <p:nvPr/>
        </p:nvPicPr>
        <p:blipFill>
          <a:blip r:embed="rId2"/>
          <a:stretch>
            <a:fillRect/>
          </a:stretch>
        </p:blipFill>
        <p:spPr>
          <a:xfrm>
            <a:off x="189689" y="4602294"/>
            <a:ext cx="1437419" cy="1291281"/>
          </a:xfrm>
          <a:prstGeom prst="rect">
            <a:avLst/>
          </a:prstGeom>
        </p:spPr>
      </p:pic>
    </p:spTree>
    <p:extLst>
      <p:ext uri="{BB962C8B-B14F-4D97-AF65-F5344CB8AC3E}">
        <p14:creationId xmlns:p14="http://schemas.microsoft.com/office/powerpoint/2010/main" val="30356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1FCEB-FC21-4EBA-A5E2-D1E8745B1E3A}"/>
              </a:ext>
            </a:extLst>
          </p:cNvPr>
          <p:cNvSpPr>
            <a:spLocks noGrp="1"/>
          </p:cNvSpPr>
          <p:nvPr>
            <p:ph type="title"/>
          </p:nvPr>
        </p:nvSpPr>
        <p:spPr>
          <a:xfrm>
            <a:off x="189689" y="1700128"/>
            <a:ext cx="2210612" cy="1976617"/>
          </a:xfrm>
        </p:spPr>
        <p:txBody>
          <a:bodyPr/>
          <a:lstStyle/>
          <a:p>
            <a:r>
              <a:rPr lang="en-US" dirty="0"/>
              <a:t>Scholastics certification</a:t>
            </a:r>
            <a:br>
              <a:rPr lang="en-US" dirty="0"/>
            </a:br>
            <a:r>
              <a:rPr lang="en-US" dirty="0"/>
              <a:t>by Leagues</a:t>
            </a:r>
          </a:p>
        </p:txBody>
      </p:sp>
      <p:sp>
        <p:nvSpPr>
          <p:cNvPr id="3" name="Content Placeholder 2">
            <a:extLst>
              <a:ext uri="{FF2B5EF4-FFF2-40B4-BE49-F238E27FC236}">
                <a16:creationId xmlns:a16="http://schemas.microsoft.com/office/drawing/2014/main" id="{89FCC702-611C-4B20-997E-362F601D5FA9}"/>
              </a:ext>
            </a:extLst>
          </p:cNvPr>
          <p:cNvSpPr>
            <a:spLocks noGrp="1"/>
          </p:cNvSpPr>
          <p:nvPr>
            <p:ph idx="1"/>
          </p:nvPr>
        </p:nvSpPr>
        <p:spPr>
          <a:xfrm>
            <a:off x="2873376" y="557894"/>
            <a:ext cx="5486400" cy="1624972"/>
          </a:xfrm>
        </p:spPr>
        <p:txBody>
          <a:bodyPr>
            <a:normAutofit/>
          </a:bodyPr>
          <a:lstStyle/>
          <a:p>
            <a:r>
              <a:rPr lang="en-US" sz="1800" dirty="0"/>
              <a:t>Log into Stack Sports: </a:t>
            </a:r>
            <a:r>
              <a:rPr lang="en-US" sz="1800" dirty="0">
                <a:hlinkClick r:id="rId2"/>
              </a:rPr>
              <a:t>https://popwarner.sportsaffinity.com/</a:t>
            </a:r>
            <a:endParaRPr lang="en-US" sz="1800" dirty="0"/>
          </a:p>
          <a:p>
            <a:r>
              <a:rPr lang="en-US" sz="1800" dirty="0"/>
              <a:t>Select the “Teams” from the Menu bar</a:t>
            </a:r>
          </a:p>
          <a:p>
            <a:r>
              <a:rPr lang="en-US" sz="1800" dirty="0"/>
              <a:t>Select “Team Look Up” </a:t>
            </a:r>
          </a:p>
        </p:txBody>
      </p:sp>
      <p:pic>
        <p:nvPicPr>
          <p:cNvPr id="5" name="Picture 4">
            <a:extLst>
              <a:ext uri="{FF2B5EF4-FFF2-40B4-BE49-F238E27FC236}">
                <a16:creationId xmlns:a16="http://schemas.microsoft.com/office/drawing/2014/main" id="{894CA592-2F41-4905-BFA0-3DC78692D7BD}"/>
              </a:ext>
            </a:extLst>
          </p:cNvPr>
          <p:cNvPicPr>
            <a:picLocks noChangeAspect="1"/>
          </p:cNvPicPr>
          <p:nvPr/>
        </p:nvPicPr>
        <p:blipFill>
          <a:blip r:embed="rId3"/>
          <a:stretch>
            <a:fillRect/>
          </a:stretch>
        </p:blipFill>
        <p:spPr>
          <a:xfrm>
            <a:off x="2830638" y="2166202"/>
            <a:ext cx="5770545" cy="1628224"/>
          </a:xfrm>
          <a:prstGeom prst="rect">
            <a:avLst/>
          </a:prstGeom>
          <a:ln>
            <a:solidFill>
              <a:schemeClr val="bg1">
                <a:lumMod val="85000"/>
              </a:schemeClr>
            </a:solidFill>
          </a:ln>
        </p:spPr>
      </p:pic>
      <p:sp>
        <p:nvSpPr>
          <p:cNvPr id="6" name="Content Placeholder 2">
            <a:extLst>
              <a:ext uri="{FF2B5EF4-FFF2-40B4-BE49-F238E27FC236}">
                <a16:creationId xmlns:a16="http://schemas.microsoft.com/office/drawing/2014/main" id="{951033EA-1F0C-457F-89BE-44BDCF0207E6}"/>
              </a:ext>
            </a:extLst>
          </p:cNvPr>
          <p:cNvSpPr txBox="1">
            <a:spLocks/>
          </p:cNvSpPr>
          <p:nvPr/>
        </p:nvSpPr>
        <p:spPr>
          <a:xfrm>
            <a:off x="6199552" y="3592756"/>
            <a:ext cx="3189693" cy="2253538"/>
          </a:xfrm>
          <a:prstGeom prst="rect">
            <a:avLst/>
          </a:prstGeom>
        </p:spPr>
        <p:txBody>
          <a:bodyPr vert="horz" lIns="68580" tIns="34290" rIns="68580" bIns="3429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342900" indent="-342900">
              <a:buFont typeface="+mj-lt"/>
              <a:buAutoNum type="arabicPeriod" startAt="6"/>
            </a:pPr>
            <a:r>
              <a:rPr lang="en-US" sz="1500" dirty="0"/>
              <a:t>All Genders (always) </a:t>
            </a:r>
          </a:p>
          <a:p>
            <a:pPr marL="342900" indent="-342900">
              <a:buFont typeface="+mj-lt"/>
              <a:buAutoNum type="arabicPeriod" startAt="6"/>
            </a:pPr>
            <a:r>
              <a:rPr lang="en-US" sz="1500" dirty="0"/>
              <a:t>All Age Groups (Always)</a:t>
            </a:r>
          </a:p>
          <a:p>
            <a:pPr marL="342900" indent="-342900">
              <a:buFont typeface="+mj-lt"/>
              <a:buAutoNum type="arabicPeriod" startAt="6"/>
            </a:pPr>
            <a:r>
              <a:rPr lang="en-US" sz="1500" dirty="0"/>
              <a:t>All Divisions (Always) </a:t>
            </a:r>
          </a:p>
          <a:p>
            <a:pPr marL="342900" indent="-342900">
              <a:buFont typeface="+mj-lt"/>
              <a:buAutoNum type="arabicPeriod" startAt="6"/>
            </a:pPr>
            <a:r>
              <a:rPr lang="en-US" sz="1500" dirty="0"/>
              <a:t>Select Search  </a:t>
            </a:r>
          </a:p>
          <a:p>
            <a:endParaRPr lang="en-US" sz="1500" dirty="0"/>
          </a:p>
        </p:txBody>
      </p:sp>
      <p:sp>
        <p:nvSpPr>
          <p:cNvPr id="8" name="Content Placeholder 2">
            <a:extLst>
              <a:ext uri="{FF2B5EF4-FFF2-40B4-BE49-F238E27FC236}">
                <a16:creationId xmlns:a16="http://schemas.microsoft.com/office/drawing/2014/main" id="{E7D21DF4-D05D-41D4-ADD4-53DA9BE8D0B6}"/>
              </a:ext>
            </a:extLst>
          </p:cNvPr>
          <p:cNvSpPr txBox="1">
            <a:spLocks/>
          </p:cNvSpPr>
          <p:nvPr/>
        </p:nvSpPr>
        <p:spPr>
          <a:xfrm>
            <a:off x="2830638" y="3794426"/>
            <a:ext cx="3189693" cy="2457725"/>
          </a:xfrm>
          <a:prstGeom prst="rect">
            <a:avLst/>
          </a:prstGeom>
        </p:spPr>
        <p:txBody>
          <a:bodyPr vert="horz" lIns="68580" tIns="34290" rIns="68580" bIns="3429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342900" indent="-342900">
              <a:buFont typeface="+mj-lt"/>
              <a:buAutoNum type="arabicPeriod"/>
            </a:pPr>
            <a:r>
              <a:rPr lang="en-US" sz="1500" dirty="0"/>
              <a:t>Select the current Season. </a:t>
            </a:r>
          </a:p>
          <a:p>
            <a:pPr marL="342900" indent="-342900">
              <a:buFont typeface="+mj-lt"/>
              <a:buAutoNum type="arabicPeriod"/>
            </a:pPr>
            <a:r>
              <a:rPr lang="en-US" sz="1500" dirty="0"/>
              <a:t>Select the Region (you may not see this option)</a:t>
            </a:r>
          </a:p>
          <a:p>
            <a:pPr marL="342900" indent="-342900">
              <a:buFont typeface="+mj-lt"/>
              <a:buAutoNum type="arabicPeriod"/>
            </a:pPr>
            <a:r>
              <a:rPr lang="en-US" sz="1500" dirty="0"/>
              <a:t>Select the League (you may not see this option)</a:t>
            </a:r>
          </a:p>
          <a:p>
            <a:pPr marL="342900" indent="-342900">
              <a:buFont typeface="+mj-lt"/>
              <a:buAutoNum type="arabicPeriod"/>
            </a:pPr>
            <a:r>
              <a:rPr lang="en-US" sz="1500" dirty="0"/>
              <a:t>Select the Association </a:t>
            </a:r>
          </a:p>
          <a:p>
            <a:pPr marL="342900" indent="-342900">
              <a:buFont typeface="+mj-lt"/>
              <a:buAutoNum type="arabicPeriod"/>
            </a:pPr>
            <a:r>
              <a:rPr lang="en-US" sz="1500" dirty="0"/>
              <a:t>Choose your Play Level (I usually leave this at All Play Levels) </a:t>
            </a:r>
          </a:p>
        </p:txBody>
      </p:sp>
      <p:pic>
        <p:nvPicPr>
          <p:cNvPr id="9" name="Picture 8">
            <a:extLst>
              <a:ext uri="{FF2B5EF4-FFF2-40B4-BE49-F238E27FC236}">
                <a16:creationId xmlns:a16="http://schemas.microsoft.com/office/drawing/2014/main" id="{90A555FA-51E4-47F3-B14A-834778FAA638}"/>
              </a:ext>
            </a:extLst>
          </p:cNvPr>
          <p:cNvPicPr>
            <a:picLocks noChangeAspect="1"/>
          </p:cNvPicPr>
          <p:nvPr/>
        </p:nvPicPr>
        <p:blipFill>
          <a:blip r:embed="rId4"/>
          <a:stretch>
            <a:fillRect/>
          </a:stretch>
        </p:blipFill>
        <p:spPr>
          <a:xfrm>
            <a:off x="189689" y="4555013"/>
            <a:ext cx="1437419" cy="1291281"/>
          </a:xfrm>
          <a:prstGeom prst="rect">
            <a:avLst/>
          </a:prstGeom>
        </p:spPr>
      </p:pic>
    </p:spTree>
    <p:extLst>
      <p:ext uri="{BB962C8B-B14F-4D97-AF65-F5344CB8AC3E}">
        <p14:creationId xmlns:p14="http://schemas.microsoft.com/office/powerpoint/2010/main" val="2995167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88242A3E-5580-477F-8F25-35A1706D85A5}"/>
              </a:ext>
            </a:extLst>
          </p:cNvPr>
          <p:cNvPicPr>
            <a:picLocks noGrp="1" noChangeAspect="1"/>
          </p:cNvPicPr>
          <p:nvPr>
            <p:ph idx="4294967295"/>
          </p:nvPr>
        </p:nvPicPr>
        <p:blipFill>
          <a:blip r:embed="rId2"/>
          <a:stretch>
            <a:fillRect/>
          </a:stretch>
        </p:blipFill>
        <p:spPr>
          <a:xfrm>
            <a:off x="194017" y="1235409"/>
            <a:ext cx="2355850" cy="1252538"/>
          </a:xfrm>
          <a:prstGeom prst="rect">
            <a:avLst/>
          </a:prstGeom>
          <a:ln w="3175">
            <a:solidFill>
              <a:schemeClr val="bg1">
                <a:lumMod val="85000"/>
              </a:schemeClr>
            </a:solidFill>
          </a:ln>
        </p:spPr>
      </p:pic>
      <p:sp>
        <p:nvSpPr>
          <p:cNvPr id="5" name="TextBox 4">
            <a:extLst>
              <a:ext uri="{FF2B5EF4-FFF2-40B4-BE49-F238E27FC236}">
                <a16:creationId xmlns:a16="http://schemas.microsoft.com/office/drawing/2014/main" id="{384E6836-683E-4FDD-B7D8-B25928B465E6}"/>
              </a:ext>
            </a:extLst>
          </p:cNvPr>
          <p:cNvSpPr txBox="1"/>
          <p:nvPr/>
        </p:nvSpPr>
        <p:spPr>
          <a:xfrm>
            <a:off x="147209" y="415591"/>
            <a:ext cx="2389820" cy="738664"/>
          </a:xfrm>
          <a:prstGeom prst="rect">
            <a:avLst/>
          </a:prstGeom>
          <a:noFill/>
        </p:spPr>
        <p:txBody>
          <a:bodyPr wrap="square" lIns="91440" tIns="45720" rIns="91440" bIns="45720" rtlCol="0" anchor="t">
            <a:spAutoFit/>
          </a:bodyPr>
          <a:lstStyle/>
          <a:p>
            <a:r>
              <a:rPr lang="en-US" sz="1400" dirty="0"/>
              <a:t>10. List of rosters will appear.  </a:t>
            </a:r>
          </a:p>
          <a:p>
            <a:r>
              <a:rPr lang="en-US" sz="1400" dirty="0"/>
              <a:t>11. Click the “Team Name” to open a roster. </a:t>
            </a:r>
          </a:p>
        </p:txBody>
      </p:sp>
      <p:sp>
        <p:nvSpPr>
          <p:cNvPr id="6" name="TextBox 5">
            <a:extLst>
              <a:ext uri="{FF2B5EF4-FFF2-40B4-BE49-F238E27FC236}">
                <a16:creationId xmlns:a16="http://schemas.microsoft.com/office/drawing/2014/main" id="{CCADBB37-F4C0-483E-AC0F-F7B27670E7B8}"/>
              </a:ext>
            </a:extLst>
          </p:cNvPr>
          <p:cNvSpPr txBox="1"/>
          <p:nvPr/>
        </p:nvSpPr>
        <p:spPr>
          <a:xfrm>
            <a:off x="2704273" y="415591"/>
            <a:ext cx="3063717" cy="523220"/>
          </a:xfrm>
          <a:prstGeom prst="rect">
            <a:avLst/>
          </a:prstGeom>
          <a:noFill/>
        </p:spPr>
        <p:txBody>
          <a:bodyPr wrap="square" rtlCol="0">
            <a:spAutoFit/>
          </a:bodyPr>
          <a:lstStyle/>
          <a:p>
            <a:r>
              <a:rPr lang="en-US" sz="1400" dirty="0"/>
              <a:t>Click the Athlete’s name to open a record. </a:t>
            </a:r>
          </a:p>
        </p:txBody>
      </p:sp>
      <p:pic>
        <p:nvPicPr>
          <p:cNvPr id="7" name="Picture 6">
            <a:extLst>
              <a:ext uri="{FF2B5EF4-FFF2-40B4-BE49-F238E27FC236}">
                <a16:creationId xmlns:a16="http://schemas.microsoft.com/office/drawing/2014/main" id="{38F4F37C-BAEA-459C-B089-1786BDEA3843}"/>
              </a:ext>
            </a:extLst>
          </p:cNvPr>
          <p:cNvPicPr>
            <a:picLocks noChangeAspect="1"/>
          </p:cNvPicPr>
          <p:nvPr/>
        </p:nvPicPr>
        <p:blipFill>
          <a:blip r:embed="rId3"/>
          <a:stretch>
            <a:fillRect/>
          </a:stretch>
        </p:blipFill>
        <p:spPr>
          <a:xfrm>
            <a:off x="2693912" y="1219067"/>
            <a:ext cx="2975108" cy="1251536"/>
          </a:xfrm>
          <a:prstGeom prst="rect">
            <a:avLst/>
          </a:prstGeom>
          <a:ln w="3175">
            <a:solidFill>
              <a:schemeClr val="bg1">
                <a:lumMod val="85000"/>
              </a:schemeClr>
            </a:solidFill>
          </a:ln>
        </p:spPr>
      </p:pic>
      <p:pic>
        <p:nvPicPr>
          <p:cNvPr id="1026" name="Picture 2" descr="C:\Users\tgibbs\AppData\Local\Temp\SNAGHTML3f2c12e7.PNG">
            <a:extLst>
              <a:ext uri="{FF2B5EF4-FFF2-40B4-BE49-F238E27FC236}">
                <a16:creationId xmlns:a16="http://schemas.microsoft.com/office/drawing/2014/main" id="{691718DD-9AEA-4D4C-855A-FA31AF66DE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3912" y="2594479"/>
            <a:ext cx="2975108" cy="4155341"/>
          </a:xfrm>
          <a:prstGeom prst="rect">
            <a:avLst/>
          </a:prstGeom>
          <a:noFill/>
          <a:ln w="3175">
            <a:solidFill>
              <a:schemeClr val="bg1">
                <a:lumMod val="85000"/>
              </a:schemeClr>
            </a:solidFill>
          </a:ln>
          <a:extLst>
            <a:ext uri="{909E8E84-426E-40DD-AFC4-6F175D3DCCD1}">
              <a14:hiddenFill xmlns:a14="http://schemas.microsoft.com/office/drawing/2010/main">
                <a:solidFill>
                  <a:srgbClr val="FFFFFF"/>
                </a:solidFill>
              </a14:hiddenFill>
            </a:ext>
          </a:extLst>
        </p:spPr>
      </p:pic>
      <p:sp>
        <p:nvSpPr>
          <p:cNvPr id="14" name="Content Placeholder 2">
            <a:extLst>
              <a:ext uri="{FF2B5EF4-FFF2-40B4-BE49-F238E27FC236}">
                <a16:creationId xmlns:a16="http://schemas.microsoft.com/office/drawing/2014/main" id="{F1066B89-3DD4-4881-B01D-EFE012F15C84}"/>
              </a:ext>
            </a:extLst>
          </p:cNvPr>
          <p:cNvSpPr txBox="1">
            <a:spLocks/>
          </p:cNvSpPr>
          <p:nvPr/>
        </p:nvSpPr>
        <p:spPr>
          <a:xfrm>
            <a:off x="5729535" y="415591"/>
            <a:ext cx="3176478" cy="6163779"/>
          </a:xfrm>
          <a:prstGeom prst="rect">
            <a:avLst/>
          </a:prstGeom>
        </p:spPr>
        <p:txBody>
          <a:bodyPr vert="horz" lIns="68580" tIns="34290" rIns="68580" bIns="34290" rtlCol="0" anchor="ctr">
            <a:no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342900" indent="-171450">
              <a:lnSpc>
                <a:spcPct val="100000"/>
              </a:lnSpc>
              <a:buFont typeface="+mj-lt"/>
              <a:buAutoNum type="arabicPeriod"/>
            </a:pPr>
            <a:r>
              <a:rPr lang="en-US" sz="1300" dirty="0">
                <a:latin typeface="Calibri" panose="020F0502020204030204" pitchFamily="34" charset="0"/>
                <a:cs typeface="Calibri" panose="020F0502020204030204" pitchFamily="34" charset="0"/>
              </a:rPr>
              <a:t>Scroll to the right to find the scholastics box.  If it is empty notify the association.  Double click the report card / SEF form to open the box.  Examine the form for accuracy. </a:t>
            </a:r>
          </a:p>
          <a:p>
            <a:pPr marL="471488" lvl="1" indent="-128588">
              <a:lnSpc>
                <a:spcPct val="100000"/>
              </a:lnSpc>
            </a:pPr>
            <a:r>
              <a:rPr lang="en-US" sz="1300" dirty="0">
                <a:latin typeface="Calibri" panose="020F0502020204030204" pitchFamily="34" charset="0"/>
                <a:cs typeface="Calibri" panose="020F0502020204030204" pitchFamily="34" charset="0"/>
              </a:rPr>
              <a:t>Name, school year, quarters attended, GPA.  </a:t>
            </a:r>
          </a:p>
          <a:p>
            <a:pPr marL="342900" indent="-171450">
              <a:lnSpc>
                <a:spcPct val="100000"/>
              </a:lnSpc>
              <a:buFont typeface="+mj-lt"/>
              <a:buAutoNum type="arabicPeriod"/>
            </a:pPr>
            <a:r>
              <a:rPr lang="en-US" sz="1300" dirty="0">
                <a:latin typeface="Calibri" panose="020F0502020204030204" pitchFamily="34" charset="0"/>
                <a:cs typeface="Calibri" panose="020F0502020204030204" pitchFamily="34" charset="0"/>
              </a:rPr>
              <a:t>If accurate, validate the report card with a check. If not accurate, delete the document from the box, and notify the association that a new copy is needed. </a:t>
            </a:r>
          </a:p>
          <a:p>
            <a:pPr marL="342900" indent="-171450">
              <a:lnSpc>
                <a:spcPct val="100000"/>
              </a:lnSpc>
              <a:buFont typeface="+mj-lt"/>
              <a:buAutoNum type="arabicPeriod"/>
            </a:pPr>
            <a:r>
              <a:rPr lang="en-US" sz="1300" dirty="0">
                <a:latin typeface="Calibri" panose="020F0502020204030204" pitchFamily="34" charset="0"/>
                <a:cs typeface="Calibri" panose="020F0502020204030204" pitchFamily="34" charset="0"/>
              </a:rPr>
              <a:t>Report Card 2  box is to validate the acceptance of a progress report received by the Oct 15 deadline. </a:t>
            </a:r>
          </a:p>
          <a:p>
            <a:pPr marL="342900" indent="-171450">
              <a:lnSpc>
                <a:spcPct val="100000"/>
              </a:lnSpc>
              <a:buFont typeface="+mj-lt"/>
              <a:buAutoNum type="arabicPeriod"/>
            </a:pPr>
            <a:r>
              <a:rPr lang="en-US" sz="1300" dirty="0">
                <a:latin typeface="Calibri" panose="020F0502020204030204" pitchFamily="34" charset="0"/>
                <a:cs typeface="Calibri" panose="020F0502020204030204" pitchFamily="34" charset="0"/>
              </a:rPr>
              <a:t>Press save to accept any check mark certifications.</a:t>
            </a:r>
          </a:p>
          <a:p>
            <a:pPr marL="342900" indent="-171450">
              <a:lnSpc>
                <a:spcPct val="100000"/>
              </a:lnSpc>
              <a:buFont typeface="+mj-lt"/>
              <a:buAutoNum type="arabicPeriod"/>
            </a:pPr>
            <a:r>
              <a:rPr lang="en-US" sz="1300" dirty="0">
                <a:latin typeface="Calibri" panose="020F0502020204030204" pitchFamily="34" charset="0"/>
                <a:cs typeface="Calibri" panose="020F0502020204030204" pitchFamily="34" charset="0"/>
              </a:rPr>
              <a:t>Place appropriate GPA in the box. (See GPA key)</a:t>
            </a:r>
          </a:p>
          <a:p>
            <a:pPr marL="342900" indent="-171450">
              <a:lnSpc>
                <a:spcPct val="100000"/>
              </a:lnSpc>
              <a:buFont typeface="+mj-lt"/>
              <a:buAutoNum type="arabicPeriod"/>
            </a:pPr>
            <a:r>
              <a:rPr lang="en-US" sz="1300" dirty="0">
                <a:latin typeface="Calibri" panose="020F0502020204030204" pitchFamily="34" charset="0"/>
                <a:cs typeface="Calibri" panose="020F0502020204030204" pitchFamily="34" charset="0"/>
              </a:rPr>
              <a:t> Select appropriate Scholastics provided from the list.  </a:t>
            </a:r>
          </a:p>
          <a:p>
            <a:pPr marL="342900" indent="-171450">
              <a:lnSpc>
                <a:spcPct val="100000"/>
              </a:lnSpc>
              <a:buFont typeface="+mj-lt"/>
              <a:buAutoNum type="arabicPeriod"/>
            </a:pPr>
            <a:r>
              <a:rPr lang="en-US" sz="1300" dirty="0">
                <a:latin typeface="Calibri" panose="020F0502020204030204" pitchFamily="34" charset="0"/>
                <a:cs typeface="Calibri" panose="020F0502020204030204" pitchFamily="34" charset="0"/>
              </a:rPr>
              <a:t>Press Update to Save Changes to Athlete’s record. </a:t>
            </a:r>
          </a:p>
          <a:p>
            <a:pPr marL="342900" indent="-171450">
              <a:lnSpc>
                <a:spcPct val="100000"/>
              </a:lnSpc>
              <a:buFont typeface="+mj-lt"/>
              <a:buAutoNum type="arabicPeriod"/>
            </a:pPr>
            <a:r>
              <a:rPr lang="en-US" sz="1300" dirty="0">
                <a:latin typeface="Calibri" panose="020F0502020204030204" pitchFamily="34" charset="0"/>
                <a:cs typeface="Calibri" panose="020F0502020204030204" pitchFamily="34" charset="0"/>
              </a:rPr>
              <a:t>Click “next” in the upper right hand corner to go to the next athlete on the roster. </a:t>
            </a:r>
          </a:p>
        </p:txBody>
      </p:sp>
      <p:sp>
        <p:nvSpPr>
          <p:cNvPr id="15" name="Content Placeholder 2">
            <a:extLst>
              <a:ext uri="{FF2B5EF4-FFF2-40B4-BE49-F238E27FC236}">
                <a16:creationId xmlns:a16="http://schemas.microsoft.com/office/drawing/2014/main" id="{3A30CD97-FCDB-4690-AB0F-04C1E04B1C5B}"/>
              </a:ext>
            </a:extLst>
          </p:cNvPr>
          <p:cNvSpPr txBox="1">
            <a:spLocks/>
          </p:cNvSpPr>
          <p:nvPr/>
        </p:nvSpPr>
        <p:spPr>
          <a:xfrm>
            <a:off x="177032" y="2725012"/>
            <a:ext cx="2389820" cy="4024808"/>
          </a:xfrm>
          <a:prstGeom prst="rect">
            <a:avLst/>
          </a:prstGeom>
          <a:solidFill>
            <a:schemeClr val="accent1">
              <a:lumMod val="40000"/>
              <a:lumOff val="60000"/>
            </a:schemeClr>
          </a:solidFill>
        </p:spPr>
        <p:txBody>
          <a:bodyPr vert="horz" lIns="68580" tIns="34290" rIns="68580" bIns="34290" rtlCol="0" anchor="ctr">
            <a:normAutofit fontScale="92500" lnSpcReduction="10000"/>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buNone/>
            </a:pPr>
            <a:r>
              <a:rPr lang="en-US" sz="1500" dirty="0"/>
              <a:t>GPA KEY: </a:t>
            </a:r>
          </a:p>
          <a:p>
            <a:r>
              <a:rPr lang="en-US" sz="1900" dirty="0">
                <a:latin typeface="Calibri" panose="020F0502020204030204" pitchFamily="34" charset="0"/>
                <a:cs typeface="Calibri" panose="020F0502020204030204" pitchFamily="34" charset="0"/>
              </a:rPr>
              <a:t>Pre-K &amp; Kindergarten Form  70%</a:t>
            </a:r>
          </a:p>
          <a:p>
            <a:r>
              <a:rPr lang="en-US" sz="1900" dirty="0">
                <a:latin typeface="Calibri" panose="020F0502020204030204" pitchFamily="34" charset="0"/>
                <a:cs typeface="Calibri" panose="020F0502020204030204" pitchFamily="34" charset="0"/>
              </a:rPr>
              <a:t>4</a:t>
            </a:r>
            <a:r>
              <a:rPr lang="en-US" sz="1900" baseline="30000" dirty="0">
                <a:latin typeface="Calibri" panose="020F0502020204030204" pitchFamily="34" charset="0"/>
                <a:cs typeface="Calibri" panose="020F0502020204030204" pitchFamily="34" charset="0"/>
              </a:rPr>
              <a:t>th</a:t>
            </a:r>
            <a:r>
              <a:rPr lang="en-US" sz="1900" dirty="0">
                <a:latin typeface="Calibri" panose="020F0502020204030204" pitchFamily="34" charset="0"/>
                <a:cs typeface="Calibri" panose="020F0502020204030204" pitchFamily="34" charset="0"/>
              </a:rPr>
              <a:t> Grade and below - 70%</a:t>
            </a:r>
          </a:p>
          <a:p>
            <a:r>
              <a:rPr lang="en-US" dirty="0">
                <a:latin typeface="Calibri" panose="020F0502020204030204" pitchFamily="34" charset="0"/>
                <a:cs typeface="Calibri" panose="020F0502020204030204" pitchFamily="34" charset="0"/>
              </a:rPr>
              <a:t>5</a:t>
            </a:r>
            <a:r>
              <a:rPr lang="en-US" baseline="30000" dirty="0">
                <a:latin typeface="Calibri" panose="020F0502020204030204" pitchFamily="34" charset="0"/>
                <a:cs typeface="Calibri" panose="020F0502020204030204" pitchFamily="34" charset="0"/>
              </a:rPr>
              <a:t>th</a:t>
            </a:r>
            <a:r>
              <a:rPr lang="en-US" dirty="0">
                <a:latin typeface="Calibri" panose="020F0502020204030204" pitchFamily="34" charset="0"/>
                <a:cs typeface="Calibri" panose="020F0502020204030204" pitchFamily="34" charset="0"/>
              </a:rPr>
              <a:t> Grade and above – Calculated GPA</a:t>
            </a:r>
          </a:p>
          <a:p>
            <a:r>
              <a:rPr lang="en-US" dirty="0">
                <a:latin typeface="Calibri" panose="020F0502020204030204" pitchFamily="34" charset="0"/>
                <a:cs typeface="Calibri" panose="020F0502020204030204" pitchFamily="34" charset="0"/>
              </a:rPr>
              <a:t>Homeschool  - 70%</a:t>
            </a:r>
          </a:p>
          <a:p>
            <a:r>
              <a:rPr lang="en-US" dirty="0">
                <a:latin typeface="Calibri" panose="020F0502020204030204" pitchFamily="34" charset="0"/>
                <a:cs typeface="Calibri" panose="020F0502020204030204" pitchFamily="34" charset="0"/>
              </a:rPr>
              <a:t>Scholastic Eligibility Form (SEF) – 59%</a:t>
            </a:r>
          </a:p>
          <a:p>
            <a:pPr marL="0" indent="0">
              <a:buNone/>
            </a:pPr>
            <a:r>
              <a:rPr lang="en-US" sz="975" dirty="0"/>
              <a:t>*</a:t>
            </a:r>
            <a:r>
              <a:rPr lang="en-US" sz="1200" dirty="0">
                <a:latin typeface="Calibri" panose="020F0502020204030204" pitchFamily="34" charset="0"/>
                <a:cs typeface="Calibri" panose="020F0502020204030204" pitchFamily="34" charset="0"/>
              </a:rPr>
              <a:t>Use GPA calculation sheet.  Keep the sheet for your records, DO NOT UPLOAD TO ROSTER SOFTWARE. If the athlete qualifies for All-American, turn the calculation sheets in with the applications. </a:t>
            </a:r>
          </a:p>
        </p:txBody>
      </p:sp>
    </p:spTree>
    <p:extLst>
      <p:ext uri="{BB962C8B-B14F-4D97-AF65-F5344CB8AC3E}">
        <p14:creationId xmlns:p14="http://schemas.microsoft.com/office/powerpoint/2010/main" val="4202629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53757-A193-46EB-A32C-BCCEC7603271}"/>
              </a:ext>
            </a:extLst>
          </p:cNvPr>
          <p:cNvSpPr>
            <a:spLocks noGrp="1"/>
          </p:cNvSpPr>
          <p:nvPr>
            <p:ph type="title"/>
          </p:nvPr>
        </p:nvSpPr>
        <p:spPr>
          <a:xfrm>
            <a:off x="189690" y="1700128"/>
            <a:ext cx="2010586" cy="2235167"/>
          </a:xfrm>
        </p:spPr>
        <p:txBody>
          <a:bodyPr>
            <a:normAutofit fontScale="90000"/>
          </a:bodyPr>
          <a:lstStyle/>
          <a:p>
            <a:r>
              <a:rPr lang="en-US" dirty="0"/>
              <a:t>Links to Helpful Reports</a:t>
            </a:r>
            <a:br>
              <a:rPr lang="en-US" dirty="0"/>
            </a:br>
            <a:br>
              <a:rPr lang="en-US" dirty="0"/>
            </a:br>
            <a:r>
              <a:rPr lang="en-US" dirty="0"/>
              <a:t>Scholastics &amp; Compliance</a:t>
            </a:r>
          </a:p>
        </p:txBody>
      </p:sp>
      <p:sp>
        <p:nvSpPr>
          <p:cNvPr id="3" name="Content Placeholder 2">
            <a:extLst>
              <a:ext uri="{FF2B5EF4-FFF2-40B4-BE49-F238E27FC236}">
                <a16:creationId xmlns:a16="http://schemas.microsoft.com/office/drawing/2014/main" id="{E0F86833-FCA6-4749-93C3-8F095AEA352A}"/>
              </a:ext>
            </a:extLst>
          </p:cNvPr>
          <p:cNvSpPr>
            <a:spLocks noGrp="1"/>
          </p:cNvSpPr>
          <p:nvPr>
            <p:ph idx="1"/>
          </p:nvPr>
        </p:nvSpPr>
        <p:spPr>
          <a:xfrm>
            <a:off x="2844801" y="745724"/>
            <a:ext cx="5486400" cy="5646198"/>
          </a:xfrm>
        </p:spPr>
        <p:txBody>
          <a:bodyPr>
            <a:normAutofit fontScale="32500" lnSpcReduction="20000"/>
          </a:bodyPr>
          <a:lstStyle/>
          <a:p>
            <a:pPr>
              <a:lnSpc>
                <a:spcPct val="120000"/>
              </a:lnSpc>
            </a:pPr>
            <a:r>
              <a:rPr lang="en-US" sz="4300" b="1" dirty="0">
                <a:latin typeface="Calibri" panose="020F0502020204030204" pitchFamily="34" charset="0"/>
                <a:cs typeface="Calibri" panose="020F0502020204030204" pitchFamily="34" charset="0"/>
                <a:hlinkClick r:id="rId2"/>
              </a:rPr>
              <a:t>Scholastics Report</a:t>
            </a:r>
            <a:endParaRPr lang="en-US" sz="4300" b="1" dirty="0">
              <a:latin typeface="Calibri" panose="020F0502020204030204" pitchFamily="34" charset="0"/>
              <a:cs typeface="Calibri" panose="020F0502020204030204" pitchFamily="34" charset="0"/>
            </a:endParaRPr>
          </a:p>
          <a:p>
            <a:pPr>
              <a:lnSpc>
                <a:spcPct val="120000"/>
              </a:lnSpc>
            </a:pPr>
            <a:r>
              <a:rPr lang="en-US" sz="4300" dirty="0">
                <a:latin typeface="Calibri" panose="020F0502020204030204" pitchFamily="34" charset="0"/>
                <a:cs typeface="Calibri" panose="020F0502020204030204" pitchFamily="34" charset="0"/>
              </a:rPr>
              <a:t>Compliance Reports are called </a:t>
            </a:r>
            <a:r>
              <a:rPr lang="en-US" sz="4300" b="1" dirty="0">
                <a:latin typeface="Calibri" panose="020F0502020204030204" pitchFamily="34" charset="0"/>
                <a:cs typeface="Calibri" panose="020F0502020204030204" pitchFamily="34" charset="0"/>
                <a:hlinkClick r:id="rId3"/>
              </a:rPr>
              <a:t>Dynamic Certificate Data</a:t>
            </a:r>
            <a:r>
              <a:rPr lang="en-US" sz="4300" dirty="0">
                <a:latin typeface="Calibri" panose="020F0502020204030204" pitchFamily="34" charset="0"/>
                <a:cs typeface="Calibri" panose="020F0502020204030204" pitchFamily="34" charset="0"/>
              </a:rPr>
              <a:t>: There are two reports that can be ran to tell if all the paperwork has been uploaded for a season.  </a:t>
            </a:r>
            <a:r>
              <a:rPr lang="en-US" sz="4300" i="1" dirty="0">
                <a:latin typeface="Calibri" panose="020F0502020204030204" pitchFamily="34" charset="0"/>
                <a:cs typeface="Calibri" panose="020F0502020204030204" pitchFamily="34" charset="0"/>
              </a:rPr>
              <a:t>Admin Dynamic Certificate Data</a:t>
            </a:r>
            <a:r>
              <a:rPr lang="en-US" sz="4300" dirty="0">
                <a:latin typeface="Calibri" panose="020F0502020204030204" pitchFamily="34" charset="0"/>
                <a:cs typeface="Calibri" panose="020F0502020204030204" pitchFamily="34" charset="0"/>
              </a:rPr>
              <a:t> and the </a:t>
            </a:r>
            <a:r>
              <a:rPr lang="en-US" sz="4300" i="1" dirty="0">
                <a:latin typeface="Calibri" panose="020F0502020204030204" pitchFamily="34" charset="0"/>
                <a:cs typeface="Calibri" panose="020F0502020204030204" pitchFamily="34" charset="0"/>
              </a:rPr>
              <a:t>Player Dynamic Certificate Data</a:t>
            </a:r>
            <a:r>
              <a:rPr lang="en-US" sz="4300" dirty="0">
                <a:latin typeface="Calibri" panose="020F0502020204030204" pitchFamily="34" charset="0"/>
                <a:cs typeface="Calibri" panose="020F0502020204030204" pitchFamily="34" charset="0"/>
              </a:rPr>
              <a:t>.  </a:t>
            </a:r>
            <a:br>
              <a:rPr lang="en-US" sz="4300" dirty="0">
                <a:latin typeface="Calibri" panose="020F0502020204030204" pitchFamily="34" charset="0"/>
                <a:cs typeface="Calibri" panose="020F0502020204030204" pitchFamily="34" charset="0"/>
              </a:rPr>
            </a:br>
            <a:br>
              <a:rPr lang="en-US" sz="4300" dirty="0">
                <a:latin typeface="Calibri" panose="020F0502020204030204" pitchFamily="34" charset="0"/>
                <a:cs typeface="Calibri" panose="020F0502020204030204" pitchFamily="34" charset="0"/>
              </a:rPr>
            </a:br>
            <a:r>
              <a:rPr lang="en-US" sz="4300" dirty="0">
                <a:latin typeface="Calibri" panose="020F0502020204030204" pitchFamily="34" charset="0"/>
                <a:cs typeface="Calibri" panose="020F0502020204030204" pitchFamily="34" charset="0"/>
              </a:rPr>
              <a:t>There are Pros &amp; Cons.  </a:t>
            </a:r>
          </a:p>
          <a:p>
            <a:pPr lvl="1">
              <a:lnSpc>
                <a:spcPct val="120000"/>
              </a:lnSpc>
            </a:pPr>
            <a:r>
              <a:rPr lang="en-US" sz="4300" dirty="0">
                <a:latin typeface="Calibri" panose="020F0502020204030204" pitchFamily="34" charset="0"/>
                <a:cs typeface="Calibri" panose="020F0502020204030204" pitchFamily="34" charset="0"/>
              </a:rPr>
              <a:t>Athletes Pro – it lists all Athletes in the current season</a:t>
            </a:r>
          </a:p>
          <a:p>
            <a:pPr lvl="1">
              <a:lnSpc>
                <a:spcPct val="120000"/>
              </a:lnSpc>
            </a:pPr>
            <a:r>
              <a:rPr lang="en-US" sz="4300" dirty="0">
                <a:latin typeface="Calibri" panose="020F0502020204030204" pitchFamily="34" charset="0"/>
                <a:cs typeface="Calibri" panose="020F0502020204030204" pitchFamily="34" charset="0"/>
              </a:rPr>
              <a:t>Athletes Con – it does show roster placement.   However, you may be able to do some fancy age sorting to figure out their teams. </a:t>
            </a:r>
          </a:p>
          <a:p>
            <a:pPr lvl="1">
              <a:lnSpc>
                <a:spcPct val="120000"/>
              </a:lnSpc>
            </a:pPr>
            <a:r>
              <a:rPr lang="en-US" sz="4300" dirty="0">
                <a:latin typeface="Calibri" panose="020F0502020204030204" pitchFamily="34" charset="0"/>
                <a:cs typeface="Calibri" panose="020F0502020204030204" pitchFamily="34" charset="0"/>
              </a:rPr>
              <a:t>Admin Pro – It lists every admin. Past and present </a:t>
            </a:r>
          </a:p>
          <a:p>
            <a:pPr lvl="1">
              <a:lnSpc>
                <a:spcPct val="120000"/>
              </a:lnSpc>
            </a:pPr>
            <a:r>
              <a:rPr lang="en-US" sz="4300" dirty="0">
                <a:latin typeface="Calibri" panose="020F0502020204030204" pitchFamily="34" charset="0"/>
                <a:cs typeface="Calibri" panose="020F0502020204030204" pitchFamily="34" charset="0"/>
              </a:rPr>
              <a:t>Admin Con – No one is assigned to a team.  </a:t>
            </a:r>
          </a:p>
          <a:p>
            <a:pPr lvl="1">
              <a:lnSpc>
                <a:spcPct val="120000"/>
              </a:lnSpc>
            </a:pPr>
            <a:r>
              <a:rPr lang="en-US" sz="4300" dirty="0">
                <a:latin typeface="Calibri" panose="020F0502020204030204" pitchFamily="34" charset="0"/>
                <a:cs typeface="Calibri" panose="020F0502020204030204" pitchFamily="34" charset="0"/>
              </a:rPr>
              <a:t>Athlete Report is called the:  </a:t>
            </a:r>
          </a:p>
          <a:p>
            <a:pPr>
              <a:lnSpc>
                <a:spcPct val="120000"/>
              </a:lnSpc>
            </a:pPr>
            <a:r>
              <a:rPr lang="en-US" sz="4300" b="1" dirty="0">
                <a:latin typeface="Calibri" panose="020F0502020204030204" pitchFamily="34" charset="0"/>
                <a:cs typeface="Calibri" panose="020F0502020204030204" pitchFamily="34" charset="0"/>
                <a:hlinkClick r:id="rId4"/>
              </a:rPr>
              <a:t>Batch Printing Rosters</a:t>
            </a:r>
            <a:endParaRPr lang="en-US" sz="4300" b="1" dirty="0">
              <a:latin typeface="Calibri" panose="020F0502020204030204" pitchFamily="34" charset="0"/>
              <a:cs typeface="Calibri" panose="020F0502020204030204" pitchFamily="34" charset="0"/>
            </a:endParaRPr>
          </a:p>
          <a:p>
            <a:pPr>
              <a:lnSpc>
                <a:spcPct val="120000"/>
              </a:lnSpc>
            </a:pPr>
            <a:r>
              <a:rPr lang="en-US" sz="4300" b="1" dirty="0">
                <a:latin typeface="Calibri" panose="020F0502020204030204" pitchFamily="34" charset="0"/>
                <a:cs typeface="Calibri" panose="020F0502020204030204" pitchFamily="34" charset="0"/>
                <a:hlinkClick r:id="rId3"/>
              </a:rPr>
              <a:t>RCDC Report</a:t>
            </a:r>
            <a:br>
              <a:rPr lang="en-US" sz="2800" dirty="0"/>
            </a:br>
            <a:endParaRPr lang="en-US" sz="2800" dirty="0"/>
          </a:p>
          <a:p>
            <a:pPr lvl="1"/>
            <a:endParaRPr lang="en-US" dirty="0"/>
          </a:p>
          <a:p>
            <a:endParaRPr lang="en-US" dirty="0"/>
          </a:p>
        </p:txBody>
      </p:sp>
      <p:pic>
        <p:nvPicPr>
          <p:cNvPr id="4" name="Picture 3">
            <a:extLst>
              <a:ext uri="{FF2B5EF4-FFF2-40B4-BE49-F238E27FC236}">
                <a16:creationId xmlns:a16="http://schemas.microsoft.com/office/drawing/2014/main" id="{CCBC3E22-86A3-48F7-957E-933B5C178F24}"/>
              </a:ext>
            </a:extLst>
          </p:cNvPr>
          <p:cNvPicPr>
            <a:picLocks noChangeAspect="1"/>
          </p:cNvPicPr>
          <p:nvPr/>
        </p:nvPicPr>
        <p:blipFill>
          <a:blip r:embed="rId5"/>
          <a:stretch>
            <a:fillRect/>
          </a:stretch>
        </p:blipFill>
        <p:spPr>
          <a:xfrm>
            <a:off x="189690" y="4512231"/>
            <a:ext cx="1437419" cy="1291281"/>
          </a:xfrm>
          <a:prstGeom prst="rect">
            <a:avLst/>
          </a:prstGeom>
        </p:spPr>
      </p:pic>
    </p:spTree>
    <p:extLst>
      <p:ext uri="{BB962C8B-B14F-4D97-AF65-F5344CB8AC3E}">
        <p14:creationId xmlns:p14="http://schemas.microsoft.com/office/powerpoint/2010/main" val="3293133047"/>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TM03457475[[fn=Frame]]</Template>
  <TotalTime>6761</TotalTime>
  <Words>745</Words>
  <Application>Microsoft Office PowerPoint</Application>
  <PresentationFormat>On-screen Show (4:3)</PresentationFormat>
  <Paragraphs>53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Frame</vt:lpstr>
      <vt:lpstr>Southeast Region Pop Warner</vt:lpstr>
      <vt:lpstr>National Changes to Scholastics </vt:lpstr>
      <vt:lpstr>Southeast Region Pop Warner Regulations for Scholastics</vt:lpstr>
      <vt:lpstr>Scholastics certification by Leagues</vt:lpstr>
      <vt:lpstr>PowerPoint Presentation</vt:lpstr>
      <vt:lpstr>Links to Helpful Reports  Scholastics &amp; Compliance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Southeast Region</dc:title>
  <dc:creator>Gibbs,Tonya A</dc:creator>
  <cp:lastModifiedBy>Gibbs,Tonya A</cp:lastModifiedBy>
  <cp:revision>21</cp:revision>
  <cp:lastPrinted>2023-03-31T12:48:31Z</cp:lastPrinted>
  <dcterms:created xsi:type="dcterms:W3CDTF">2023-03-30T19:53:16Z</dcterms:created>
  <dcterms:modified xsi:type="dcterms:W3CDTF">2024-04-29T15:45:10Z</dcterms:modified>
</cp:coreProperties>
</file>