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Raleway"/>
      <p:regular r:id="rId45"/>
      <p:bold r:id="rId46"/>
      <p:italic r:id="rId47"/>
      <p:boldItalic r:id="rId48"/>
    </p:embeddedFont>
    <p:embeddedFont>
      <p:font typeface="Roboto"/>
      <p:regular r:id="rId49"/>
      <p:bold r:id="rId50"/>
      <p:italic r:id="rId51"/>
      <p:boldItalic r:id="rId52"/>
    </p:embeddedFont>
    <p:embeddedFont>
      <p:font typeface="Bebas Neue"/>
      <p:regular r:id="rId53"/>
    </p:embeddedFont>
    <p:embeddedFont>
      <p:font typeface="Open Sans 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DF6BB0-0097-4E3F-BE0B-2FDFA6244CCD}">
  <a:tblStyle styleId="{66DF6BB0-0097-4E3F-BE0B-2FDFA6244CC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937F1F6-3F89-4163-B851-2338728D8C83}"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aleway-bold.fntdata"/><Relationship Id="rId45"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aleway-boldItalic.fntdata"/><Relationship Id="rId47" Type="http://schemas.openxmlformats.org/officeDocument/2006/relationships/font" Target="fonts/Raleway-italic.fntdata"/><Relationship Id="rId49"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BebasNeue-regular.fntdata"/><Relationship Id="rId52" Type="http://schemas.openxmlformats.org/officeDocument/2006/relationships/font" Target="fonts/Roboto-boldItalic.fntdata"/><Relationship Id="rId11" Type="http://schemas.openxmlformats.org/officeDocument/2006/relationships/slide" Target="slides/slide5.xml"/><Relationship Id="rId55" Type="http://schemas.openxmlformats.org/officeDocument/2006/relationships/font" Target="fonts/OpenSansLight-bold.fntdata"/><Relationship Id="rId10" Type="http://schemas.openxmlformats.org/officeDocument/2006/relationships/slide" Target="slides/slide4.xml"/><Relationship Id="rId54" Type="http://schemas.openxmlformats.org/officeDocument/2006/relationships/font" Target="fonts/OpenSansLight-regular.fntdata"/><Relationship Id="rId13" Type="http://schemas.openxmlformats.org/officeDocument/2006/relationships/slide" Target="slides/slide7.xml"/><Relationship Id="rId57" Type="http://schemas.openxmlformats.org/officeDocument/2006/relationships/font" Target="fonts/OpenSansLight-boldItalic.fntdata"/><Relationship Id="rId12" Type="http://schemas.openxmlformats.org/officeDocument/2006/relationships/slide" Target="slides/slide6.xml"/><Relationship Id="rId56" Type="http://schemas.openxmlformats.org/officeDocument/2006/relationships/font" Target="fonts/OpenSansLight-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f563038f92_1_1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f563038f92_1_1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cd64078684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cd64078684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 up a simple dribble cone line to weave through - progress to race  -implement mini nets</a:t>
            </a:r>
            <a:endParaRPr/>
          </a:p>
          <a:p>
            <a:pPr indent="0" lvl="0" marL="0" rtl="0" algn="l">
              <a:spcBef>
                <a:spcPts val="0"/>
              </a:spcBef>
              <a:spcAft>
                <a:spcPts val="0"/>
              </a:spcAft>
              <a:buNone/>
            </a:pPr>
            <a:r>
              <a:rPr lang="en"/>
              <a:t>Same time - small group will go with coaches to work on finishing technique and goalies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2v0 progress to 2v1s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fd724c94bb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fd724c94b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00e5c62fa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300e5c62fad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f563038f92_1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2f563038f92_1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cd64da74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cd64da746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f563038f92_1_1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2f563038f92_1_15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f563038f92_1_1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g2f563038f92_1_15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f563038f92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2f563038f92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cd655752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IMPLEMENTED</a:t>
            </a:r>
            <a:endParaRPr/>
          </a:p>
        </p:txBody>
      </p:sp>
      <p:sp>
        <p:nvSpPr>
          <p:cNvPr id="642" name="Google Shape;642;g2cd655752c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f563038f92_1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2f563038f92_1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2v0 progress to 2v1s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f563038f92_1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2f563038f92_1_6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f563038f92_1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2f563038f92_1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2v0 progress to 2v1s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2fd724c94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g2fd724c94b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fd724c94bb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2fd724c94bb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2v0 progress to 2v1s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f563038f92_1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g2f563038f92_1_3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300e5c62fa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g300e5c62fad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2cd655752c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g2cd655752c9_0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2f563038f92_1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g2f563038f92_1_5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2f563038f92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2f563038f92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2f563038f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g2f563038f9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300e5c62fad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300e5c62fad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f563038f92_1_1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f563038f92_1_1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2f563038f92_1_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g2f563038f92_1_8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2f563038f92_1_1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g2f563038f92_1_10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2f563038f92_1_1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2f563038f92_1_1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2v0 progress to 2v1s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2fdee3a074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2" name="Google Shape;1112;g2fdee3a074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2v0 progress to 2v1s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2f563038f92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2f563038f92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2v0 progress to 2v1s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2f563038f92_1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2f563038f92_1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2v0 progress to 2v1s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2f563038f92_1_1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0" name="Google Shape;1190;g2f563038f92_1_1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2v0 progress to 2v1s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2fdee3a074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6" name="Google Shape;1216;g2fdee3a074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2v0 progress to 2v1s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g2f563038f92_1_9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3" name="Google Shape;1243;g2f563038f92_1_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2v0 progress to 2v1s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f563038f9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f563038f9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f563038f92_1_1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f563038f92_1_14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f563038f92_1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f563038f92_1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cd6407868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cd64078684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f563038f9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f563038f9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2v0 progress to 2v1s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cd640786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cd640786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OBJECT_1">
    <p:spTree>
      <p:nvGrpSpPr>
        <p:cNvPr id="56" name="Shape 56"/>
        <p:cNvGrpSpPr/>
        <p:nvPr/>
      </p:nvGrpSpPr>
      <p:grpSpPr>
        <a:xfrm>
          <a:off x="0" y="0"/>
          <a:ext cx="0" cy="0"/>
          <a:chOff x="0" y="0"/>
          <a:chExt cx="0" cy="0"/>
        </a:xfrm>
      </p:grpSpPr>
      <p:sp>
        <p:nvSpPr>
          <p:cNvPr id="57" name="Google Shape;57;p14"/>
          <p:cNvSpPr txBox="1"/>
          <p:nvPr>
            <p:ph idx="11" type="ftr"/>
          </p:nvPr>
        </p:nvSpPr>
        <p:spPr>
          <a:xfrm>
            <a:off x="3108721" y="4783931"/>
            <a:ext cx="2926500" cy="257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p14"/>
          <p:cNvSpPr txBox="1"/>
          <p:nvPr>
            <p:ph idx="10" type="dt"/>
          </p:nvPr>
        </p:nvSpPr>
        <p:spPr>
          <a:xfrm>
            <a:off x="457200" y="4783931"/>
            <a:ext cx="2102700" cy="257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4"/>
          <p:cNvSpPr txBox="1"/>
          <p:nvPr>
            <p:ph idx="12" type="sldNum"/>
          </p:nvPr>
        </p:nvSpPr>
        <p:spPr>
          <a:xfrm>
            <a:off x="6584156" y="4783931"/>
            <a:ext cx="2102700" cy="2154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OBJECT_2">
    <p:spTree>
      <p:nvGrpSpPr>
        <p:cNvPr id="60" name="Shape 60"/>
        <p:cNvGrpSpPr/>
        <p:nvPr/>
      </p:nvGrpSpPr>
      <p:grpSpPr>
        <a:xfrm>
          <a:off x="0" y="0"/>
          <a:ext cx="0" cy="0"/>
          <a:chOff x="0" y="0"/>
          <a:chExt cx="0" cy="0"/>
        </a:xfrm>
      </p:grpSpPr>
      <p:sp>
        <p:nvSpPr>
          <p:cNvPr id="61" name="Google Shape;61;p15"/>
          <p:cNvSpPr txBox="1"/>
          <p:nvPr>
            <p:ph idx="11" type="ftr"/>
          </p:nvPr>
        </p:nvSpPr>
        <p:spPr>
          <a:xfrm>
            <a:off x="3108721" y="4783931"/>
            <a:ext cx="2926500" cy="257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5"/>
          <p:cNvSpPr txBox="1"/>
          <p:nvPr>
            <p:ph idx="10" type="dt"/>
          </p:nvPr>
        </p:nvSpPr>
        <p:spPr>
          <a:xfrm>
            <a:off x="457200" y="4783931"/>
            <a:ext cx="2102700" cy="257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 name="Google Shape;63;p15"/>
          <p:cNvSpPr txBox="1"/>
          <p:nvPr>
            <p:ph idx="12" type="sldNum"/>
          </p:nvPr>
        </p:nvSpPr>
        <p:spPr>
          <a:xfrm>
            <a:off x="6584156" y="4783931"/>
            <a:ext cx="2102700" cy="2154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OBJECT_3">
    <p:spTree>
      <p:nvGrpSpPr>
        <p:cNvPr id="64" name="Shape 64"/>
        <p:cNvGrpSpPr/>
        <p:nvPr/>
      </p:nvGrpSpPr>
      <p:grpSpPr>
        <a:xfrm>
          <a:off x="0" y="0"/>
          <a:ext cx="0" cy="0"/>
          <a:chOff x="0" y="0"/>
          <a:chExt cx="0" cy="0"/>
        </a:xfrm>
      </p:grpSpPr>
      <p:sp>
        <p:nvSpPr>
          <p:cNvPr id="65" name="Google Shape;65;p16"/>
          <p:cNvSpPr txBox="1"/>
          <p:nvPr>
            <p:ph idx="11" type="ftr"/>
          </p:nvPr>
        </p:nvSpPr>
        <p:spPr>
          <a:xfrm>
            <a:off x="3108721" y="4783931"/>
            <a:ext cx="2926500" cy="257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6"/>
          <p:cNvSpPr txBox="1"/>
          <p:nvPr>
            <p:ph idx="10" type="dt"/>
          </p:nvPr>
        </p:nvSpPr>
        <p:spPr>
          <a:xfrm>
            <a:off x="457200" y="4783931"/>
            <a:ext cx="2102700" cy="257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1400"/>
              <a:buNone/>
              <a:defRPr>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p16"/>
          <p:cNvSpPr txBox="1"/>
          <p:nvPr>
            <p:ph idx="12" type="sldNum"/>
          </p:nvPr>
        </p:nvSpPr>
        <p:spPr>
          <a:xfrm>
            <a:off x="6584156" y="4783931"/>
            <a:ext cx="2102700" cy="2154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400"/>
              <a:buFont typeface="Arial"/>
              <a:buNone/>
              <a:defRPr b="0" i="0" sz="14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0"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33.png"/><Relationship Id="rId9"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27.png"/><Relationship Id="rId8" Type="http://schemas.openxmlformats.org/officeDocument/2006/relationships/image" Target="../media/image22.png"/></Relationships>
</file>

<file path=ppt/slides/_rels/slide16.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1.png"/><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47.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28.png"/><Relationship Id="rId8"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48.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48.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48.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48.jp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48.jp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48.jp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48.jp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48.jp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48.jp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48.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7"/>
          <p:cNvSpPr txBox="1"/>
          <p:nvPr>
            <p:ph idx="1" type="body"/>
          </p:nvPr>
        </p:nvSpPr>
        <p:spPr>
          <a:xfrm>
            <a:off x="368075" y="355877"/>
            <a:ext cx="8147400" cy="42768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en"/>
              <a:t>LEGEND</a:t>
            </a:r>
            <a:endParaRPr/>
          </a:p>
          <a:p>
            <a:pPr indent="0" lvl="0" marL="0" rtl="0" algn="ctr">
              <a:spcBef>
                <a:spcPts val="1200"/>
              </a:spcBef>
              <a:spcAft>
                <a:spcPts val="0"/>
              </a:spcAft>
              <a:buNone/>
            </a:pPr>
            <a:r>
              <a:t/>
            </a:r>
            <a:endParaRPr/>
          </a:p>
          <a:p>
            <a:pPr indent="0" lvl="0" marL="457200" rtl="0" algn="l">
              <a:spcBef>
                <a:spcPts val="1200"/>
              </a:spcBef>
              <a:spcAft>
                <a:spcPts val="1200"/>
              </a:spcAft>
              <a:buNone/>
            </a:pPr>
            <a:r>
              <a:t/>
            </a:r>
            <a:endParaRPr/>
          </a:p>
        </p:txBody>
      </p:sp>
      <p:sp>
        <p:nvSpPr>
          <p:cNvPr id="73" name="Google Shape;73;p17"/>
          <p:cNvSpPr/>
          <p:nvPr/>
        </p:nvSpPr>
        <p:spPr>
          <a:xfrm>
            <a:off x="923525" y="1234700"/>
            <a:ext cx="296784" cy="182628"/>
          </a:xfrm>
          <a:prstGeom prst="cloud">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 name="Google Shape;74;p17"/>
          <p:cNvSpPr/>
          <p:nvPr/>
        </p:nvSpPr>
        <p:spPr>
          <a:xfrm>
            <a:off x="923525" y="1627200"/>
            <a:ext cx="296784" cy="182628"/>
          </a:xfrm>
          <a:prstGeom prst="cloud">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7"/>
          <p:cNvSpPr/>
          <p:nvPr/>
        </p:nvSpPr>
        <p:spPr>
          <a:xfrm>
            <a:off x="923525" y="2084400"/>
            <a:ext cx="296784" cy="182628"/>
          </a:xfrm>
          <a:prstGeom prst="cloud">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7"/>
          <p:cNvSpPr/>
          <p:nvPr/>
        </p:nvSpPr>
        <p:spPr>
          <a:xfrm>
            <a:off x="923525" y="2541600"/>
            <a:ext cx="296784" cy="182628"/>
          </a:xfrm>
          <a:prstGeom prst="cloud">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7"/>
          <p:cNvSpPr/>
          <p:nvPr/>
        </p:nvSpPr>
        <p:spPr>
          <a:xfrm>
            <a:off x="923525" y="2998800"/>
            <a:ext cx="296784" cy="182628"/>
          </a:xfrm>
          <a:prstGeom prst="cloud">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7"/>
          <p:cNvSpPr/>
          <p:nvPr/>
        </p:nvSpPr>
        <p:spPr>
          <a:xfrm>
            <a:off x="923525" y="3532200"/>
            <a:ext cx="296784" cy="182628"/>
          </a:xfrm>
          <a:prstGeom prst="cloud">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7"/>
          <p:cNvSpPr txBox="1"/>
          <p:nvPr/>
        </p:nvSpPr>
        <p:spPr>
          <a:xfrm>
            <a:off x="1326675" y="1105313"/>
            <a:ext cx="27849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Raleway"/>
                <a:ea typeface="Raleway"/>
                <a:cs typeface="Raleway"/>
                <a:sym typeface="Raleway"/>
              </a:rPr>
              <a:t>MOVEMENT WARM UPS</a:t>
            </a:r>
            <a:endParaRPr b="1" sz="1300">
              <a:solidFill>
                <a:schemeClr val="dk2"/>
              </a:solidFill>
              <a:latin typeface="Raleway"/>
              <a:ea typeface="Raleway"/>
              <a:cs typeface="Raleway"/>
              <a:sym typeface="Raleway"/>
            </a:endParaRPr>
          </a:p>
        </p:txBody>
      </p:sp>
      <p:sp>
        <p:nvSpPr>
          <p:cNvPr id="80" name="Google Shape;80;p17"/>
          <p:cNvSpPr txBox="1"/>
          <p:nvPr/>
        </p:nvSpPr>
        <p:spPr>
          <a:xfrm>
            <a:off x="1395175" y="1547213"/>
            <a:ext cx="27849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Raleway"/>
                <a:ea typeface="Raleway"/>
                <a:cs typeface="Raleway"/>
                <a:sym typeface="Raleway"/>
              </a:rPr>
              <a:t>DRIBBLING</a:t>
            </a:r>
            <a:endParaRPr b="1" sz="1300">
              <a:solidFill>
                <a:schemeClr val="dk2"/>
              </a:solidFill>
              <a:latin typeface="Raleway"/>
              <a:ea typeface="Raleway"/>
              <a:cs typeface="Raleway"/>
              <a:sym typeface="Raleway"/>
            </a:endParaRPr>
          </a:p>
        </p:txBody>
      </p:sp>
      <p:sp>
        <p:nvSpPr>
          <p:cNvPr id="81" name="Google Shape;81;p17"/>
          <p:cNvSpPr txBox="1"/>
          <p:nvPr/>
        </p:nvSpPr>
        <p:spPr>
          <a:xfrm>
            <a:off x="1395175" y="1989125"/>
            <a:ext cx="27849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Raleway"/>
                <a:ea typeface="Raleway"/>
                <a:cs typeface="Raleway"/>
                <a:sym typeface="Raleway"/>
              </a:rPr>
              <a:t>PASSING</a:t>
            </a:r>
            <a:endParaRPr b="1" sz="1300">
              <a:solidFill>
                <a:schemeClr val="dk2"/>
              </a:solidFill>
              <a:latin typeface="Raleway"/>
              <a:ea typeface="Raleway"/>
              <a:cs typeface="Raleway"/>
              <a:sym typeface="Raleway"/>
            </a:endParaRPr>
          </a:p>
        </p:txBody>
      </p:sp>
      <p:sp>
        <p:nvSpPr>
          <p:cNvPr id="82" name="Google Shape;82;p17"/>
          <p:cNvSpPr txBox="1"/>
          <p:nvPr/>
        </p:nvSpPr>
        <p:spPr>
          <a:xfrm>
            <a:off x="1395175" y="2415738"/>
            <a:ext cx="27849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Raleway"/>
                <a:ea typeface="Raleway"/>
                <a:cs typeface="Raleway"/>
                <a:sym typeface="Raleway"/>
              </a:rPr>
              <a:t>POSSESSION</a:t>
            </a:r>
            <a:endParaRPr b="1">
              <a:solidFill>
                <a:schemeClr val="dk2"/>
              </a:solidFill>
              <a:latin typeface="Raleway"/>
              <a:ea typeface="Raleway"/>
              <a:cs typeface="Raleway"/>
              <a:sym typeface="Raleway"/>
            </a:endParaRPr>
          </a:p>
          <a:p>
            <a:pPr indent="0" lvl="0" marL="0" rtl="0" algn="l">
              <a:spcBef>
                <a:spcPts val="0"/>
              </a:spcBef>
              <a:spcAft>
                <a:spcPts val="0"/>
              </a:spcAft>
              <a:buNone/>
            </a:pPr>
            <a:r>
              <a:t/>
            </a:r>
            <a:endParaRPr b="1">
              <a:solidFill>
                <a:schemeClr val="dk2"/>
              </a:solidFill>
              <a:latin typeface="Raleway"/>
              <a:ea typeface="Raleway"/>
              <a:cs typeface="Raleway"/>
              <a:sym typeface="Raleway"/>
            </a:endParaRPr>
          </a:p>
        </p:txBody>
      </p:sp>
      <p:sp>
        <p:nvSpPr>
          <p:cNvPr id="83" name="Google Shape;83;p17"/>
          <p:cNvSpPr txBox="1"/>
          <p:nvPr/>
        </p:nvSpPr>
        <p:spPr>
          <a:xfrm>
            <a:off x="1395175" y="2934100"/>
            <a:ext cx="27849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Raleway"/>
                <a:ea typeface="Raleway"/>
                <a:cs typeface="Raleway"/>
                <a:sym typeface="Raleway"/>
              </a:rPr>
              <a:t>DEFENDING</a:t>
            </a:r>
            <a:endParaRPr b="1">
              <a:solidFill>
                <a:schemeClr val="dk2"/>
              </a:solidFill>
              <a:latin typeface="Raleway"/>
              <a:ea typeface="Raleway"/>
              <a:cs typeface="Raleway"/>
              <a:sym typeface="Raleway"/>
            </a:endParaRPr>
          </a:p>
          <a:p>
            <a:pPr indent="0" lvl="0" marL="0" rtl="0" algn="l">
              <a:spcBef>
                <a:spcPts val="0"/>
              </a:spcBef>
              <a:spcAft>
                <a:spcPts val="0"/>
              </a:spcAft>
              <a:buNone/>
            </a:pPr>
            <a:r>
              <a:t/>
            </a:r>
            <a:endParaRPr b="1">
              <a:solidFill>
                <a:schemeClr val="dk2"/>
              </a:solidFill>
              <a:latin typeface="Raleway"/>
              <a:ea typeface="Raleway"/>
              <a:cs typeface="Raleway"/>
              <a:sym typeface="Raleway"/>
            </a:endParaRPr>
          </a:p>
        </p:txBody>
      </p:sp>
      <p:sp>
        <p:nvSpPr>
          <p:cNvPr id="84" name="Google Shape;84;p17"/>
          <p:cNvSpPr txBox="1"/>
          <p:nvPr/>
        </p:nvSpPr>
        <p:spPr>
          <a:xfrm>
            <a:off x="1395175" y="3391300"/>
            <a:ext cx="27849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Raleway"/>
                <a:ea typeface="Raleway"/>
                <a:cs typeface="Raleway"/>
                <a:sym typeface="Raleway"/>
              </a:rPr>
              <a:t>FINISHING</a:t>
            </a:r>
            <a:endParaRPr b="1">
              <a:solidFill>
                <a:schemeClr val="dk2"/>
              </a:solidFill>
              <a:latin typeface="Raleway"/>
              <a:ea typeface="Raleway"/>
              <a:cs typeface="Raleway"/>
              <a:sym typeface="Raleway"/>
            </a:endParaRPr>
          </a:p>
          <a:p>
            <a:pPr indent="0" lvl="0" marL="0" rtl="0" algn="l">
              <a:spcBef>
                <a:spcPts val="0"/>
              </a:spcBef>
              <a:spcAft>
                <a:spcPts val="0"/>
              </a:spcAft>
              <a:buNone/>
            </a:pPr>
            <a:r>
              <a:t/>
            </a:r>
            <a:endParaRPr b="1">
              <a:solidFill>
                <a:schemeClr val="dk2"/>
              </a:solidFill>
              <a:latin typeface="Raleway"/>
              <a:ea typeface="Raleway"/>
              <a:cs typeface="Raleway"/>
              <a:sym typeface="Raleway"/>
            </a:endParaRPr>
          </a:p>
        </p:txBody>
      </p:sp>
      <p:sp>
        <p:nvSpPr>
          <p:cNvPr id="85" name="Google Shape;85;p17"/>
          <p:cNvSpPr/>
          <p:nvPr/>
        </p:nvSpPr>
        <p:spPr>
          <a:xfrm>
            <a:off x="923525" y="4065600"/>
            <a:ext cx="296784" cy="182628"/>
          </a:xfrm>
          <a:prstGeom prst="cloud">
            <a:avLst/>
          </a:prstGeom>
          <a:solidFill>
            <a:schemeClr val="accent5"/>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17"/>
          <p:cNvSpPr txBox="1"/>
          <p:nvPr/>
        </p:nvSpPr>
        <p:spPr>
          <a:xfrm>
            <a:off x="1395175" y="3924700"/>
            <a:ext cx="2784900" cy="3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Raleway"/>
                <a:ea typeface="Raleway"/>
                <a:cs typeface="Raleway"/>
                <a:sym typeface="Raleway"/>
              </a:rPr>
              <a:t>1V1, 2V2, ETC…</a:t>
            </a:r>
            <a:endParaRPr b="1">
              <a:solidFill>
                <a:schemeClr val="dk2"/>
              </a:solidFill>
              <a:latin typeface="Raleway"/>
              <a:ea typeface="Raleway"/>
              <a:cs typeface="Raleway"/>
              <a:sym typeface="Raleway"/>
            </a:endParaRPr>
          </a:p>
          <a:p>
            <a:pPr indent="0" lvl="0" marL="0" rtl="0" algn="l">
              <a:spcBef>
                <a:spcPts val="0"/>
              </a:spcBef>
              <a:spcAft>
                <a:spcPts val="0"/>
              </a:spcAft>
              <a:buNone/>
            </a:pPr>
            <a:r>
              <a:t/>
            </a:r>
            <a:endParaRPr b="1">
              <a:solidFill>
                <a:schemeClr val="dk2"/>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graphicFrame>
        <p:nvGraphicFramePr>
          <p:cNvPr id="373" name="Google Shape;373;p26"/>
          <p:cNvGraphicFramePr/>
          <p:nvPr/>
        </p:nvGraphicFramePr>
        <p:xfrm>
          <a:off x="5976347" y="452758"/>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Change of Direction RACE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E599"/>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Change of Direction</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20 yard diameter circle. Each player will begin with a ball. Players will work on various dribbling techniques every 30 seconds beginning with free dribble.</a:t>
                      </a:r>
                      <a:endParaRPr sz="800">
                        <a:solidFill>
                          <a:srgbClr val="32394D"/>
                        </a:solidFill>
                        <a:latin typeface="Times New Roman"/>
                        <a:ea typeface="Times New Roman"/>
                        <a:cs typeface="Times New Roman"/>
                        <a:sym typeface="Times New Roman"/>
                      </a:endParaRPr>
                    </a:p>
                    <a:p>
                      <a:pPr indent="0" lvl="0" marL="0" marR="0" rtl="0" algn="l">
                        <a:spcBef>
                          <a:spcPts val="0"/>
                        </a:spcBef>
                        <a:spcAft>
                          <a:spcPts val="0"/>
                        </a:spcAft>
                        <a:buClr>
                          <a:srgbClr val="31394D"/>
                        </a:buClr>
                        <a:buSzPts val="800"/>
                        <a:buFont typeface="Arial"/>
                        <a:buNone/>
                      </a:pPr>
                      <a:r>
                        <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R foot / L foot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Tik Tok dribbling</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Toe tap dribbling</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Inside/outside dribbles to hal</a:t>
                      </a:r>
                      <a:r>
                        <a:rPr lang="en" sz="800">
                          <a:solidFill>
                            <a:srgbClr val="32394D"/>
                          </a:solidFill>
                          <a:latin typeface="Times New Roman"/>
                          <a:ea typeface="Times New Roman"/>
                          <a:cs typeface="Times New Roman"/>
                          <a:sym typeface="Times New Roman"/>
                        </a:rPr>
                        <a:t>f</a:t>
                      </a:r>
                      <a:r>
                        <a:rPr b="0" lang="en" sz="800" u="none" cap="none" strike="noStrike">
                          <a:solidFill>
                            <a:srgbClr val="32394D"/>
                          </a:solidFill>
                          <a:latin typeface="Times New Roman"/>
                          <a:ea typeface="Times New Roman"/>
                          <a:cs typeface="Times New Roman"/>
                          <a:sym typeface="Times New Roman"/>
                        </a:rPr>
                        <a:t>way point</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Laces - speed</a:t>
                      </a:r>
                      <a:endParaRPr b="0" sz="800" u="none" cap="none" strike="noStrike">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Introduce two defenders. If an offensive players ball is cleared out of the circle, that player is a defender. This continues until there is one player standing. Swap defenders each round.</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Same as before, except now if a player’s ball is knocked out they now become an offensive passing option instead of a defender. With the last ball, challenge the players to see how many passes they can get. </a:t>
                      </a:r>
                      <a:endParaRPr sz="1100">
                        <a:solidFill>
                          <a:srgbClr val="32394D"/>
                        </a:solidFill>
                      </a:endParaRPr>
                    </a:p>
                    <a:p>
                      <a:pPr indent="0" lvl="0" marL="0" marR="0" rtl="0" algn="l">
                        <a:spcBef>
                          <a:spcPts val="0"/>
                        </a:spcBef>
                        <a:spcAft>
                          <a:spcPts val="0"/>
                        </a:spcAft>
                        <a:buClr>
                          <a:srgbClr val="31394D"/>
                        </a:buClr>
                        <a:buSzPts val="800"/>
                        <a:buFont typeface="Arial"/>
                        <a:buNone/>
                      </a:pPr>
                      <a:r>
                        <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Quick touches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NO TOES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Change of direction</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Head up to identify space/defenders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sp>
        <p:nvSpPr>
          <p:cNvPr id="374" name="Google Shape;374;p26"/>
          <p:cNvSpPr/>
          <p:nvPr/>
        </p:nvSpPr>
        <p:spPr>
          <a:xfrm>
            <a:off x="2219368" y="15445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5" name="Google Shape;375;p26"/>
          <p:cNvSpPr/>
          <p:nvPr/>
        </p:nvSpPr>
        <p:spPr>
          <a:xfrm>
            <a:off x="2219368" y="22303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6" name="Google Shape;376;p26"/>
          <p:cNvSpPr/>
          <p:nvPr/>
        </p:nvSpPr>
        <p:spPr>
          <a:xfrm>
            <a:off x="3209968" y="15445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7" name="Google Shape;377;p26"/>
          <p:cNvSpPr/>
          <p:nvPr/>
        </p:nvSpPr>
        <p:spPr>
          <a:xfrm>
            <a:off x="3209968" y="22303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8" name="Google Shape;378;p26"/>
          <p:cNvSpPr/>
          <p:nvPr/>
        </p:nvSpPr>
        <p:spPr>
          <a:xfrm>
            <a:off x="3209968" y="29161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9" name="Google Shape;379;p26"/>
          <p:cNvSpPr/>
          <p:nvPr/>
        </p:nvSpPr>
        <p:spPr>
          <a:xfrm>
            <a:off x="2219368" y="29161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0" name="Google Shape;380;p26"/>
          <p:cNvSpPr/>
          <p:nvPr/>
        </p:nvSpPr>
        <p:spPr>
          <a:xfrm>
            <a:off x="2219368" y="36019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1" name="Google Shape;381;p26"/>
          <p:cNvSpPr/>
          <p:nvPr/>
        </p:nvSpPr>
        <p:spPr>
          <a:xfrm>
            <a:off x="3209968" y="36019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2" name="Google Shape;382;p26"/>
          <p:cNvSpPr/>
          <p:nvPr/>
        </p:nvSpPr>
        <p:spPr>
          <a:xfrm>
            <a:off x="2134833" y="126504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3" name="Google Shape;383;p26"/>
          <p:cNvSpPr/>
          <p:nvPr/>
        </p:nvSpPr>
        <p:spPr>
          <a:xfrm>
            <a:off x="3277833" y="385584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4" name="Google Shape;384;p26"/>
          <p:cNvSpPr/>
          <p:nvPr/>
        </p:nvSpPr>
        <p:spPr>
          <a:xfrm>
            <a:off x="3277833" y="126504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5" name="Google Shape;385;p26"/>
          <p:cNvSpPr/>
          <p:nvPr/>
        </p:nvSpPr>
        <p:spPr>
          <a:xfrm>
            <a:off x="726150" y="676550"/>
            <a:ext cx="4273200" cy="3909300"/>
          </a:xfrm>
          <a:prstGeom prst="rect">
            <a:avLst/>
          </a:prstGeom>
          <a:noFill/>
          <a:ln cap="flat" cmpd="sng" w="19050">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386" name="Google Shape;386;p26"/>
          <p:cNvSpPr/>
          <p:nvPr/>
        </p:nvSpPr>
        <p:spPr>
          <a:xfrm>
            <a:off x="2134833" y="385584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7" name="Google Shape;387;p26"/>
          <p:cNvSpPr/>
          <p:nvPr/>
        </p:nvSpPr>
        <p:spPr>
          <a:xfrm>
            <a:off x="2116646" y="100550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88" name="Google Shape;388;p26"/>
          <p:cNvSpPr/>
          <p:nvPr/>
        </p:nvSpPr>
        <p:spPr>
          <a:xfrm>
            <a:off x="3259646" y="100550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89" name="Google Shape;389;p26"/>
          <p:cNvSpPr/>
          <p:nvPr/>
        </p:nvSpPr>
        <p:spPr>
          <a:xfrm>
            <a:off x="3259646" y="405350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90" name="Google Shape;390;p26"/>
          <p:cNvSpPr/>
          <p:nvPr/>
        </p:nvSpPr>
        <p:spPr>
          <a:xfrm>
            <a:off x="2116646" y="405350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91" name="Google Shape;391;p26"/>
          <p:cNvSpPr/>
          <p:nvPr/>
        </p:nvSpPr>
        <p:spPr>
          <a:xfrm rot="-9627801">
            <a:off x="2490114" y="2023508"/>
            <a:ext cx="667357" cy="45523"/>
          </a:xfrm>
          <a:custGeom>
            <a:rect b="b" l="l" r="r" t="t"/>
            <a:pathLst>
              <a:path extrusionOk="0" h="619137" w="8115300">
                <a:moveTo>
                  <a:pt x="0" y="28587"/>
                </a:moveTo>
                <a:cubicBezTo>
                  <a:pt x="296069" y="321480"/>
                  <a:pt x="592138" y="614374"/>
                  <a:pt x="895350" y="609612"/>
                </a:cubicBezTo>
                <a:cubicBezTo>
                  <a:pt x="1198562" y="604850"/>
                  <a:pt x="1512888" y="1599"/>
                  <a:pt x="1819275" y="12"/>
                </a:cubicBezTo>
                <a:cubicBezTo>
                  <a:pt x="2125662" y="-1575"/>
                  <a:pt x="2432050" y="600087"/>
                  <a:pt x="2733675" y="600087"/>
                </a:cubicBezTo>
                <a:cubicBezTo>
                  <a:pt x="3035300" y="600087"/>
                  <a:pt x="3332163" y="-3163"/>
                  <a:pt x="3629025" y="12"/>
                </a:cubicBezTo>
                <a:cubicBezTo>
                  <a:pt x="3925888" y="3187"/>
                  <a:pt x="4214813" y="619137"/>
                  <a:pt x="4514850" y="619137"/>
                </a:cubicBezTo>
                <a:cubicBezTo>
                  <a:pt x="4814887" y="619137"/>
                  <a:pt x="5127625" y="3187"/>
                  <a:pt x="5429250" y="12"/>
                </a:cubicBezTo>
                <a:cubicBezTo>
                  <a:pt x="5730875" y="-3163"/>
                  <a:pt x="6024563" y="593737"/>
                  <a:pt x="6324600" y="600087"/>
                </a:cubicBezTo>
                <a:cubicBezTo>
                  <a:pt x="6624637" y="606437"/>
                  <a:pt x="6931025" y="85737"/>
                  <a:pt x="7229475" y="38112"/>
                </a:cubicBezTo>
                <a:cubicBezTo>
                  <a:pt x="7527925" y="-9513"/>
                  <a:pt x="7821612" y="152412"/>
                  <a:pt x="8115300" y="314337"/>
                </a:cubicBezTo>
              </a:path>
            </a:pathLst>
          </a:custGeom>
          <a:no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rgbClr val="FFFFFF"/>
              </a:solidFill>
              <a:latin typeface="Arial"/>
              <a:ea typeface="Arial"/>
              <a:cs typeface="Arial"/>
              <a:sym typeface="Arial"/>
            </a:endParaRPr>
          </a:p>
        </p:txBody>
      </p:sp>
      <p:sp>
        <p:nvSpPr>
          <p:cNvPr id="392" name="Google Shape;392;p26"/>
          <p:cNvSpPr/>
          <p:nvPr/>
        </p:nvSpPr>
        <p:spPr>
          <a:xfrm rot="-8818568">
            <a:off x="2431426" y="3490334"/>
            <a:ext cx="483950" cy="45943"/>
          </a:xfrm>
          <a:custGeom>
            <a:rect b="b" l="l" r="r" t="t"/>
            <a:pathLst>
              <a:path extrusionOk="0" h="619137" w="8115300">
                <a:moveTo>
                  <a:pt x="0" y="28587"/>
                </a:moveTo>
                <a:cubicBezTo>
                  <a:pt x="296069" y="321480"/>
                  <a:pt x="592138" y="614374"/>
                  <a:pt x="895350" y="609612"/>
                </a:cubicBezTo>
                <a:cubicBezTo>
                  <a:pt x="1198562" y="604850"/>
                  <a:pt x="1512888" y="1599"/>
                  <a:pt x="1819275" y="12"/>
                </a:cubicBezTo>
                <a:cubicBezTo>
                  <a:pt x="2125662" y="-1575"/>
                  <a:pt x="2432050" y="600087"/>
                  <a:pt x="2733675" y="600087"/>
                </a:cubicBezTo>
                <a:cubicBezTo>
                  <a:pt x="3035300" y="600087"/>
                  <a:pt x="3332163" y="-3163"/>
                  <a:pt x="3629025" y="12"/>
                </a:cubicBezTo>
                <a:cubicBezTo>
                  <a:pt x="3925888" y="3187"/>
                  <a:pt x="4214813" y="619137"/>
                  <a:pt x="4514850" y="619137"/>
                </a:cubicBezTo>
                <a:cubicBezTo>
                  <a:pt x="4814887" y="619137"/>
                  <a:pt x="5127625" y="3187"/>
                  <a:pt x="5429250" y="12"/>
                </a:cubicBezTo>
                <a:cubicBezTo>
                  <a:pt x="5730875" y="-3163"/>
                  <a:pt x="6024563" y="593737"/>
                  <a:pt x="6324600" y="600087"/>
                </a:cubicBezTo>
                <a:cubicBezTo>
                  <a:pt x="6624637" y="606437"/>
                  <a:pt x="6931025" y="85737"/>
                  <a:pt x="7229475" y="38112"/>
                </a:cubicBezTo>
                <a:cubicBezTo>
                  <a:pt x="7527925" y="-9513"/>
                  <a:pt x="7821612" y="152412"/>
                  <a:pt x="8115300" y="314337"/>
                </a:cubicBezTo>
              </a:path>
            </a:pathLst>
          </a:custGeom>
          <a:no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rgbClr val="FFFFFF"/>
              </a:solidFill>
              <a:latin typeface="Arial"/>
              <a:ea typeface="Arial"/>
              <a:cs typeface="Arial"/>
              <a:sym typeface="Arial"/>
            </a:endParaRPr>
          </a:p>
        </p:txBody>
      </p:sp>
      <p:sp>
        <p:nvSpPr>
          <p:cNvPr id="393" name="Google Shape;393;p26"/>
          <p:cNvSpPr/>
          <p:nvPr/>
        </p:nvSpPr>
        <p:spPr>
          <a:xfrm rot="9141241">
            <a:off x="2585409" y="2648826"/>
            <a:ext cx="480964" cy="45707"/>
          </a:xfrm>
          <a:custGeom>
            <a:rect b="b" l="l" r="r" t="t"/>
            <a:pathLst>
              <a:path extrusionOk="0" h="619137" w="8115300">
                <a:moveTo>
                  <a:pt x="0" y="28587"/>
                </a:moveTo>
                <a:cubicBezTo>
                  <a:pt x="296069" y="321480"/>
                  <a:pt x="592138" y="614374"/>
                  <a:pt x="895350" y="609612"/>
                </a:cubicBezTo>
                <a:cubicBezTo>
                  <a:pt x="1198562" y="604850"/>
                  <a:pt x="1512888" y="1599"/>
                  <a:pt x="1819275" y="12"/>
                </a:cubicBezTo>
                <a:cubicBezTo>
                  <a:pt x="2125662" y="-1575"/>
                  <a:pt x="2432050" y="600087"/>
                  <a:pt x="2733675" y="600087"/>
                </a:cubicBezTo>
                <a:cubicBezTo>
                  <a:pt x="3035300" y="600087"/>
                  <a:pt x="3332163" y="-3163"/>
                  <a:pt x="3629025" y="12"/>
                </a:cubicBezTo>
                <a:cubicBezTo>
                  <a:pt x="3925888" y="3187"/>
                  <a:pt x="4214813" y="619137"/>
                  <a:pt x="4514850" y="619137"/>
                </a:cubicBezTo>
                <a:cubicBezTo>
                  <a:pt x="4814887" y="619137"/>
                  <a:pt x="5127625" y="3187"/>
                  <a:pt x="5429250" y="12"/>
                </a:cubicBezTo>
                <a:cubicBezTo>
                  <a:pt x="5730875" y="-3163"/>
                  <a:pt x="6024563" y="593737"/>
                  <a:pt x="6324600" y="600087"/>
                </a:cubicBezTo>
                <a:cubicBezTo>
                  <a:pt x="6624637" y="606437"/>
                  <a:pt x="6931025" y="85737"/>
                  <a:pt x="7229475" y="38112"/>
                </a:cubicBezTo>
                <a:cubicBezTo>
                  <a:pt x="7527925" y="-9513"/>
                  <a:pt x="7821612" y="152412"/>
                  <a:pt x="8115300" y="314337"/>
                </a:cubicBezTo>
              </a:path>
            </a:pathLst>
          </a:custGeom>
          <a:no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rgbClr val="FFFFFF"/>
              </a:solidFill>
              <a:latin typeface="Arial"/>
              <a:ea typeface="Arial"/>
              <a:cs typeface="Arial"/>
              <a:sym typeface="Arial"/>
            </a:endParaRPr>
          </a:p>
        </p:txBody>
      </p:sp>
      <p:sp>
        <p:nvSpPr>
          <p:cNvPr id="394" name="Google Shape;394;p26"/>
          <p:cNvSpPr/>
          <p:nvPr/>
        </p:nvSpPr>
        <p:spPr>
          <a:xfrm rot="4762551">
            <a:off x="2801286" y="1869187"/>
            <a:ext cx="938895" cy="474893"/>
          </a:xfrm>
          <a:prstGeom prst="arc">
            <a:avLst>
              <a:gd fmla="val 18531004"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95" name="Google Shape;395;p26"/>
          <p:cNvSpPr/>
          <p:nvPr/>
        </p:nvSpPr>
        <p:spPr>
          <a:xfrm flipH="1" rot="-6036842">
            <a:off x="1874873" y="2668109"/>
            <a:ext cx="750847" cy="462712"/>
          </a:xfrm>
          <a:prstGeom prst="arc">
            <a:avLst>
              <a:gd fmla="val 17297938"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96" name="Google Shape;396;p26"/>
          <p:cNvSpPr/>
          <p:nvPr/>
        </p:nvSpPr>
        <p:spPr>
          <a:xfrm flipH="1" rot="-6036842">
            <a:off x="1874873" y="1296509"/>
            <a:ext cx="750847" cy="462712"/>
          </a:xfrm>
          <a:prstGeom prst="arc">
            <a:avLst>
              <a:gd fmla="val 17297938"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aphicFrame>
        <p:nvGraphicFramePr>
          <p:cNvPr id="401" name="Google Shape;401;p27"/>
          <p:cNvGraphicFramePr/>
          <p:nvPr/>
        </p:nvGraphicFramePr>
        <p:xfrm>
          <a:off x="5841603" y="513058"/>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Dribble/Pass </a:t>
                      </a:r>
                      <a:r>
                        <a:rPr b="0" lang="en" sz="1200" u="none" cap="none" strike="noStrike">
                          <a:solidFill>
                            <a:srgbClr val="32394D"/>
                          </a:solidFill>
                          <a:latin typeface="Bebas Neue"/>
                          <a:ea typeface="Bebas Neue"/>
                          <a:cs typeface="Bebas Neue"/>
                          <a:sym typeface="Bebas Neue"/>
                        </a:rPr>
                        <a:t>Technical</a:t>
                      </a:r>
                      <a:r>
                        <a:rPr lang="en" sz="1200">
                          <a:solidFill>
                            <a:srgbClr val="32394D"/>
                          </a:solidFill>
                          <a:latin typeface="Bebas Neue"/>
                          <a:ea typeface="Bebas Neue"/>
                          <a:cs typeface="Bebas Neue"/>
                          <a:sym typeface="Bebas Neue"/>
                        </a:rPr>
                        <a:t>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E599"/>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Quick touches on the ball utilizing dribbling, passing &amp; turning</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553000">
                <a:tc>
                  <a:txBody>
                    <a:bodyPr/>
                    <a:lstStyle/>
                    <a:p>
                      <a:pPr indent="0" lvl="0" marL="0" marR="0" rtl="0" algn="l">
                        <a:spcBef>
                          <a:spcPts val="0"/>
                        </a:spcBef>
                        <a:spcAft>
                          <a:spcPts val="0"/>
                        </a:spcAft>
                        <a:buClr>
                          <a:schemeClr val="dk1"/>
                        </a:buClr>
                        <a:buSzPts val="800"/>
                        <a:buFont typeface="Arial"/>
                        <a:buNone/>
                      </a:pPr>
                      <a:r>
                        <a:rPr b="0" lang="en" sz="800" u="none" cap="none" strike="noStrike">
                          <a:solidFill>
                            <a:srgbClr val="32394D"/>
                          </a:solidFill>
                          <a:latin typeface="Bebas Neue"/>
                          <a:ea typeface="Bebas Neue"/>
                          <a:cs typeface="Bebas Neue"/>
                          <a:sym typeface="Bebas Neue"/>
                        </a:rPr>
                        <a:t>SETUP:  </a:t>
                      </a:r>
                      <a:r>
                        <a:rPr b="0" lang="en" sz="800" u="none" cap="none" strike="noStrike">
                          <a:solidFill>
                            <a:srgbClr val="32394D"/>
                          </a:solidFill>
                          <a:latin typeface="Times New Roman"/>
                          <a:ea typeface="Times New Roman"/>
                          <a:cs typeface="Times New Roman"/>
                          <a:sym typeface="Times New Roman"/>
                        </a:rPr>
                        <a:t>Set up </a:t>
                      </a:r>
                      <a:r>
                        <a:rPr lang="en" sz="800">
                          <a:solidFill>
                            <a:srgbClr val="32394D"/>
                          </a:solidFill>
                          <a:latin typeface="Times New Roman"/>
                          <a:ea typeface="Times New Roman"/>
                          <a:cs typeface="Times New Roman"/>
                          <a:sym typeface="Times New Roman"/>
                        </a:rPr>
                        <a:t>as shown in image. Groups of 3-4. Have players create a line and have one player at the top who will be the “bounce player”. With the ball, player 1 will dribble the the triangle set of cones and either go R/L. After this move they will play a pass to the bounce player and then receive the ball back, turn, and pass to the next player in line.</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Require a skill move before changing direction</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On the bounce pass receive on opposite side from where you passed</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Keep ball close and controlled</a:t>
                      </a:r>
                      <a:endParaRPr sz="1100">
                        <a:solidFill>
                          <a:srgbClr val="32394D"/>
                        </a:solidFill>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Proper passing technique</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Game speed</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Creativity</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402" name="Google Shape;402;p27"/>
          <p:cNvSpPr/>
          <p:nvPr/>
        </p:nvSpPr>
        <p:spPr>
          <a:xfrm>
            <a:off x="4568497" y="2139947"/>
            <a:ext cx="156600" cy="1533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03" name="Google Shape;403;p27"/>
          <p:cNvSpPr/>
          <p:nvPr/>
        </p:nvSpPr>
        <p:spPr>
          <a:xfrm>
            <a:off x="2587299" y="2190824"/>
            <a:ext cx="97200" cy="1023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04" name="Google Shape;404;p27"/>
          <p:cNvSpPr/>
          <p:nvPr/>
        </p:nvSpPr>
        <p:spPr>
          <a:xfrm>
            <a:off x="585796" y="1981770"/>
            <a:ext cx="235200" cy="2352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405" name="Google Shape;405;p27"/>
          <p:cNvPicPr preferRelativeResize="0"/>
          <p:nvPr/>
        </p:nvPicPr>
        <p:blipFill rotWithShape="1">
          <a:blip r:embed="rId3">
            <a:alphaModFix/>
          </a:blip>
          <a:srcRect b="0" l="0" r="0" t="0"/>
          <a:stretch/>
        </p:blipFill>
        <p:spPr>
          <a:xfrm>
            <a:off x="4042573" y="1912963"/>
            <a:ext cx="141677" cy="140945"/>
          </a:xfrm>
          <a:prstGeom prst="rect">
            <a:avLst/>
          </a:prstGeom>
          <a:noFill/>
          <a:ln>
            <a:noFill/>
          </a:ln>
        </p:spPr>
      </p:pic>
      <p:cxnSp>
        <p:nvCxnSpPr>
          <p:cNvPr id="406" name="Google Shape;406;p27"/>
          <p:cNvCxnSpPr/>
          <p:nvPr/>
        </p:nvCxnSpPr>
        <p:spPr>
          <a:xfrm rot="10800000">
            <a:off x="3338845" y="2079807"/>
            <a:ext cx="520200" cy="1800"/>
          </a:xfrm>
          <a:prstGeom prst="straightConnector1">
            <a:avLst/>
          </a:prstGeom>
          <a:noFill/>
          <a:ln cap="flat" cmpd="sng" w="28575">
            <a:solidFill>
              <a:srgbClr val="000000"/>
            </a:solidFill>
            <a:prstDash val="solid"/>
            <a:miter lim="800000"/>
            <a:headEnd len="sm" w="sm" type="none"/>
            <a:tailEnd len="med" w="med" type="triangle"/>
          </a:ln>
        </p:spPr>
      </p:cxnSp>
      <p:sp>
        <p:nvSpPr>
          <p:cNvPr id="407" name="Google Shape;407;p27"/>
          <p:cNvSpPr/>
          <p:nvPr/>
        </p:nvSpPr>
        <p:spPr>
          <a:xfrm>
            <a:off x="4274796" y="1981770"/>
            <a:ext cx="235200" cy="2352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08" name="Google Shape;408;p27"/>
          <p:cNvSpPr/>
          <p:nvPr/>
        </p:nvSpPr>
        <p:spPr>
          <a:xfrm>
            <a:off x="4656496" y="1929195"/>
            <a:ext cx="235200" cy="2352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09" name="Google Shape;409;p27"/>
          <p:cNvSpPr/>
          <p:nvPr/>
        </p:nvSpPr>
        <p:spPr>
          <a:xfrm>
            <a:off x="2587299" y="1886024"/>
            <a:ext cx="97200" cy="1023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10" name="Google Shape;410;p27"/>
          <p:cNvSpPr/>
          <p:nvPr/>
        </p:nvSpPr>
        <p:spPr>
          <a:xfrm>
            <a:off x="2815899" y="2038424"/>
            <a:ext cx="97200" cy="1023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411" name="Google Shape;411;p27"/>
          <p:cNvCxnSpPr/>
          <p:nvPr/>
        </p:nvCxnSpPr>
        <p:spPr>
          <a:xfrm flipH="1">
            <a:off x="2913745" y="2234007"/>
            <a:ext cx="335700" cy="118800"/>
          </a:xfrm>
          <a:prstGeom prst="straightConnector1">
            <a:avLst/>
          </a:prstGeom>
          <a:noFill/>
          <a:ln cap="flat" cmpd="sng" w="28575">
            <a:solidFill>
              <a:srgbClr val="000000"/>
            </a:solidFill>
            <a:prstDash val="solid"/>
            <a:miter lim="800000"/>
            <a:headEnd len="sm" w="sm" type="none"/>
            <a:tailEnd len="med" w="med" type="triangle"/>
          </a:ln>
        </p:spPr>
      </p:cxnSp>
      <p:cxnSp>
        <p:nvCxnSpPr>
          <p:cNvPr id="412" name="Google Shape;412;p27"/>
          <p:cNvCxnSpPr/>
          <p:nvPr/>
        </p:nvCxnSpPr>
        <p:spPr>
          <a:xfrm rot="10800000">
            <a:off x="2863945" y="1776182"/>
            <a:ext cx="398700" cy="94200"/>
          </a:xfrm>
          <a:prstGeom prst="straightConnector1">
            <a:avLst/>
          </a:prstGeom>
          <a:noFill/>
          <a:ln cap="flat" cmpd="sng" w="28575">
            <a:solidFill>
              <a:srgbClr val="000000"/>
            </a:solidFill>
            <a:prstDash val="solid"/>
            <a:miter lim="800000"/>
            <a:headEnd len="sm" w="sm" type="none"/>
            <a:tailEnd len="med" w="med" type="triangle"/>
          </a:ln>
        </p:spPr>
      </p:cxnSp>
      <p:cxnSp>
        <p:nvCxnSpPr>
          <p:cNvPr id="413" name="Google Shape;413;p27"/>
          <p:cNvCxnSpPr/>
          <p:nvPr/>
        </p:nvCxnSpPr>
        <p:spPr>
          <a:xfrm flipH="1">
            <a:off x="1612459" y="2118130"/>
            <a:ext cx="624900" cy="12900"/>
          </a:xfrm>
          <a:prstGeom prst="straightConnector1">
            <a:avLst/>
          </a:prstGeom>
          <a:noFill/>
          <a:ln cap="flat" cmpd="sng" w="28575">
            <a:solidFill>
              <a:srgbClr val="000000"/>
            </a:solidFill>
            <a:prstDash val="dot"/>
            <a:miter lim="800000"/>
            <a:headEnd len="sm" w="sm" type="none"/>
            <a:tailEnd len="med" w="med" type="triangle"/>
          </a:ln>
        </p:spPr>
      </p:cxnSp>
      <p:cxnSp>
        <p:nvCxnSpPr>
          <p:cNvPr id="414" name="Google Shape;414;p27"/>
          <p:cNvCxnSpPr/>
          <p:nvPr/>
        </p:nvCxnSpPr>
        <p:spPr>
          <a:xfrm>
            <a:off x="1551559" y="2346730"/>
            <a:ext cx="638700" cy="29400"/>
          </a:xfrm>
          <a:prstGeom prst="straightConnector1">
            <a:avLst/>
          </a:prstGeom>
          <a:noFill/>
          <a:ln cap="flat" cmpd="sng" w="28575">
            <a:solidFill>
              <a:srgbClr val="000000"/>
            </a:solidFill>
            <a:prstDash val="dot"/>
            <a:miter lim="800000"/>
            <a:headEnd len="sm" w="sm" type="none"/>
            <a:tailEnd len="med" w="med" type="triangle"/>
          </a:ln>
        </p:spPr>
      </p:cxnSp>
      <p:sp>
        <p:nvSpPr>
          <p:cNvPr id="415" name="Google Shape;415;p27"/>
          <p:cNvSpPr txBox="1"/>
          <p:nvPr/>
        </p:nvSpPr>
        <p:spPr>
          <a:xfrm>
            <a:off x="3567450" y="1541925"/>
            <a:ext cx="934800" cy="3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Roboto"/>
                <a:ea typeface="Roboto"/>
                <a:cs typeface="Roboto"/>
                <a:sym typeface="Roboto"/>
              </a:rPr>
              <a:t>1.</a:t>
            </a:r>
            <a:endParaRPr sz="1300">
              <a:solidFill>
                <a:schemeClr val="dk2"/>
              </a:solidFill>
              <a:latin typeface="Roboto"/>
              <a:ea typeface="Roboto"/>
              <a:cs typeface="Roboto"/>
              <a:sym typeface="Roboto"/>
            </a:endParaRPr>
          </a:p>
        </p:txBody>
      </p:sp>
      <p:sp>
        <p:nvSpPr>
          <p:cNvPr id="416" name="Google Shape;416;p27"/>
          <p:cNvSpPr txBox="1"/>
          <p:nvPr/>
        </p:nvSpPr>
        <p:spPr>
          <a:xfrm>
            <a:off x="1586250" y="1694325"/>
            <a:ext cx="934800" cy="3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Roboto"/>
                <a:ea typeface="Roboto"/>
                <a:cs typeface="Roboto"/>
                <a:sym typeface="Roboto"/>
              </a:rPr>
              <a:t>2.</a:t>
            </a:r>
            <a:endParaRPr sz="1300">
              <a:solidFill>
                <a:schemeClr val="dk2"/>
              </a:solidFill>
              <a:latin typeface="Roboto"/>
              <a:ea typeface="Roboto"/>
              <a:cs typeface="Roboto"/>
              <a:sym typeface="Roboto"/>
            </a:endParaRPr>
          </a:p>
        </p:txBody>
      </p:sp>
      <p:sp>
        <p:nvSpPr>
          <p:cNvPr id="417" name="Google Shape;417;p27"/>
          <p:cNvSpPr txBox="1"/>
          <p:nvPr/>
        </p:nvSpPr>
        <p:spPr>
          <a:xfrm>
            <a:off x="1510050" y="2456325"/>
            <a:ext cx="934800" cy="3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Roboto"/>
                <a:ea typeface="Roboto"/>
                <a:cs typeface="Roboto"/>
                <a:sym typeface="Roboto"/>
              </a:rPr>
              <a:t>3.</a:t>
            </a:r>
            <a:endParaRPr sz="1300">
              <a:solidFill>
                <a:schemeClr val="dk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graphicFrame>
        <p:nvGraphicFramePr>
          <p:cNvPr id="422" name="Google Shape;422;p28"/>
          <p:cNvGraphicFramePr/>
          <p:nvPr/>
        </p:nvGraphicFramePr>
        <p:xfrm>
          <a:off x="5890228" y="1015859"/>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The gauntlet</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E599"/>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Loads of touches and work on proper ball striking</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chemeClr val="dk1"/>
                        </a:buClr>
                        <a:buSzPts val="800"/>
                        <a:buFont typeface="Arial"/>
                        <a:buNone/>
                      </a:pPr>
                      <a:r>
                        <a:rPr b="0" lang="en" sz="800" u="none" cap="none" strike="noStrike">
                          <a:solidFill>
                            <a:srgbClr val="32394D"/>
                          </a:solidFill>
                          <a:latin typeface="Bebas Neue"/>
                          <a:ea typeface="Bebas Neue"/>
                          <a:cs typeface="Bebas Neue"/>
                          <a:sym typeface="Bebas Neue"/>
                        </a:rPr>
                        <a:t>SETUP:  </a:t>
                      </a:r>
                      <a:r>
                        <a:rPr b="0" lang="en" sz="800" u="none" cap="none" strike="noStrike">
                          <a:solidFill>
                            <a:srgbClr val="32394D"/>
                          </a:solidFill>
                          <a:latin typeface="Times New Roman"/>
                          <a:ea typeface="Times New Roman"/>
                          <a:cs typeface="Times New Roman"/>
                          <a:sym typeface="Times New Roman"/>
                        </a:rPr>
                        <a:t>Set up </a:t>
                      </a:r>
                      <a:r>
                        <a:rPr lang="en" sz="800">
                          <a:solidFill>
                            <a:srgbClr val="32394D"/>
                          </a:solidFill>
                          <a:latin typeface="Times New Roman"/>
                          <a:ea typeface="Times New Roman"/>
                          <a:cs typeface="Times New Roman"/>
                          <a:sym typeface="Times New Roman"/>
                        </a:rPr>
                        <a:t>6</a:t>
                      </a:r>
                      <a:r>
                        <a:rPr b="0" lang="en" sz="800" u="none" cap="none" strike="noStrike">
                          <a:solidFill>
                            <a:srgbClr val="32394D"/>
                          </a:solidFill>
                          <a:latin typeface="Times New Roman"/>
                          <a:ea typeface="Times New Roman"/>
                          <a:cs typeface="Times New Roman"/>
                          <a:sym typeface="Times New Roman"/>
                        </a:rPr>
                        <a:t> cones as shown here and have </a:t>
                      </a:r>
                      <a:r>
                        <a:rPr lang="en" sz="800">
                          <a:solidFill>
                            <a:srgbClr val="32394D"/>
                          </a:solidFill>
                          <a:latin typeface="Times New Roman"/>
                          <a:ea typeface="Times New Roman"/>
                          <a:cs typeface="Times New Roman"/>
                          <a:sym typeface="Times New Roman"/>
                        </a:rPr>
                        <a:t>one</a:t>
                      </a:r>
                      <a:r>
                        <a:rPr b="0" lang="en" sz="800" u="none" cap="none" strike="noStrike">
                          <a:solidFill>
                            <a:srgbClr val="32394D"/>
                          </a:solidFill>
                          <a:latin typeface="Times New Roman"/>
                          <a:ea typeface="Times New Roman"/>
                          <a:cs typeface="Times New Roman"/>
                          <a:sym typeface="Times New Roman"/>
                        </a:rPr>
                        <a:t> player</a:t>
                      </a:r>
                      <a:r>
                        <a:rPr lang="en" sz="800">
                          <a:solidFill>
                            <a:srgbClr val="32394D"/>
                          </a:solidFill>
                          <a:latin typeface="Times New Roman"/>
                          <a:ea typeface="Times New Roman"/>
                          <a:cs typeface="Times New Roman"/>
                          <a:sym typeface="Times New Roman"/>
                        </a:rPr>
                        <a:t> with a ball at each one. The rest of the players will form a line near cone 1. The first player will work from cone 1 through 6 receiving the ball and playing a pass back to the player on the cone side shuffling between cones. Once the player gets passed cone 3, the next one will go. One through all the cones, player gets back in line. Rotate after 2 minutes.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Right foot</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Left foot</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2 - touch</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Ball in air</a:t>
                      </a:r>
                      <a:endParaRPr sz="1100">
                        <a:solidFill>
                          <a:srgbClr val="32394D"/>
                        </a:solidFill>
                      </a:endParaRPr>
                    </a:p>
                    <a:p>
                      <a:pPr indent="0" lvl="0" marL="0" marR="0" rtl="0" algn="l">
                        <a:spcBef>
                          <a:spcPts val="0"/>
                        </a:spcBef>
                        <a:spcAft>
                          <a:spcPts val="0"/>
                        </a:spcAft>
                        <a:buClr>
                          <a:schemeClr val="dk1"/>
                        </a:buClr>
                        <a:buSzPts val="800"/>
                        <a:buFont typeface="Arial"/>
                        <a:buNone/>
                      </a:pPr>
                      <a:r>
                        <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Quick touches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Use inside of the foot – NO TOES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Plant foot pointing at target</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Weight of pass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423" name="Google Shape;423;p28"/>
          <p:cNvSpPr/>
          <p:nvPr/>
        </p:nvSpPr>
        <p:spPr>
          <a:xfrm rot="5668030">
            <a:off x="745269" y="3909462"/>
            <a:ext cx="211844" cy="159176"/>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24" name="Google Shape;424;p28"/>
          <p:cNvSpPr/>
          <p:nvPr/>
        </p:nvSpPr>
        <p:spPr>
          <a:xfrm>
            <a:off x="745146" y="140775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Soccer Ball PNG Transparent Image" id="425" name="Google Shape;425;p28"/>
          <p:cNvPicPr preferRelativeResize="0"/>
          <p:nvPr/>
        </p:nvPicPr>
        <p:blipFill rotWithShape="1">
          <a:blip r:embed="rId3">
            <a:alphaModFix/>
          </a:blip>
          <a:srcRect b="0" l="0" r="0" t="0"/>
          <a:stretch/>
        </p:blipFill>
        <p:spPr>
          <a:xfrm>
            <a:off x="695191" y="3192385"/>
            <a:ext cx="106258" cy="105709"/>
          </a:xfrm>
          <a:prstGeom prst="rect">
            <a:avLst/>
          </a:prstGeom>
          <a:noFill/>
          <a:ln>
            <a:noFill/>
          </a:ln>
        </p:spPr>
      </p:pic>
      <p:cxnSp>
        <p:nvCxnSpPr>
          <p:cNvPr id="426" name="Google Shape;426;p28"/>
          <p:cNvCxnSpPr/>
          <p:nvPr/>
        </p:nvCxnSpPr>
        <p:spPr>
          <a:xfrm>
            <a:off x="775000" y="3339675"/>
            <a:ext cx="15600" cy="436500"/>
          </a:xfrm>
          <a:prstGeom prst="straightConnector1">
            <a:avLst/>
          </a:prstGeom>
          <a:noFill/>
          <a:ln cap="flat" cmpd="sng" w="28575">
            <a:solidFill>
              <a:schemeClr val="dk1"/>
            </a:solidFill>
            <a:prstDash val="dot"/>
            <a:miter lim="800000"/>
            <a:headEnd len="sm" w="sm" type="none"/>
            <a:tailEnd len="med" w="med" type="triangle"/>
          </a:ln>
        </p:spPr>
      </p:cxnSp>
      <p:sp>
        <p:nvSpPr>
          <p:cNvPr id="427" name="Google Shape;427;p28"/>
          <p:cNvSpPr/>
          <p:nvPr/>
        </p:nvSpPr>
        <p:spPr>
          <a:xfrm>
            <a:off x="798099" y="1641228"/>
            <a:ext cx="106200" cy="954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28" name="Google Shape;428;p28"/>
          <p:cNvSpPr/>
          <p:nvPr/>
        </p:nvSpPr>
        <p:spPr>
          <a:xfrm>
            <a:off x="813624" y="3190503"/>
            <a:ext cx="106200" cy="954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29" name="Google Shape;429;p28"/>
          <p:cNvSpPr/>
          <p:nvPr/>
        </p:nvSpPr>
        <p:spPr>
          <a:xfrm>
            <a:off x="2522524" y="3190503"/>
            <a:ext cx="106200" cy="954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30" name="Google Shape;430;p28"/>
          <p:cNvSpPr/>
          <p:nvPr/>
        </p:nvSpPr>
        <p:spPr>
          <a:xfrm>
            <a:off x="2522524" y="1641228"/>
            <a:ext cx="106200" cy="954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31" name="Google Shape;431;p28"/>
          <p:cNvSpPr/>
          <p:nvPr/>
        </p:nvSpPr>
        <p:spPr>
          <a:xfrm>
            <a:off x="4312549" y="1641228"/>
            <a:ext cx="106200" cy="954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32" name="Google Shape;432;p28"/>
          <p:cNvSpPr/>
          <p:nvPr/>
        </p:nvSpPr>
        <p:spPr>
          <a:xfrm>
            <a:off x="4312549" y="3190503"/>
            <a:ext cx="106200" cy="954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33" name="Google Shape;433;p28"/>
          <p:cNvSpPr/>
          <p:nvPr/>
        </p:nvSpPr>
        <p:spPr>
          <a:xfrm>
            <a:off x="4259596" y="299150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34" name="Google Shape;434;p28"/>
          <p:cNvSpPr/>
          <p:nvPr/>
        </p:nvSpPr>
        <p:spPr>
          <a:xfrm>
            <a:off x="2469571" y="299150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35" name="Google Shape;435;p28"/>
          <p:cNvSpPr/>
          <p:nvPr/>
        </p:nvSpPr>
        <p:spPr>
          <a:xfrm>
            <a:off x="4259596" y="140775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36" name="Google Shape;436;p28"/>
          <p:cNvSpPr/>
          <p:nvPr/>
        </p:nvSpPr>
        <p:spPr>
          <a:xfrm>
            <a:off x="2502383" y="140775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37" name="Google Shape;437;p28"/>
          <p:cNvSpPr/>
          <p:nvPr/>
        </p:nvSpPr>
        <p:spPr>
          <a:xfrm>
            <a:off x="745146" y="299150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38" name="Google Shape;438;p28"/>
          <p:cNvSpPr/>
          <p:nvPr/>
        </p:nvSpPr>
        <p:spPr>
          <a:xfrm rot="5400000">
            <a:off x="4268969" y="2435553"/>
            <a:ext cx="2118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Soccer Ball PNG Transparent Image" id="439" name="Google Shape;439;p28"/>
          <p:cNvPicPr preferRelativeResize="0"/>
          <p:nvPr/>
        </p:nvPicPr>
        <p:blipFill rotWithShape="1">
          <a:blip r:embed="rId3">
            <a:alphaModFix/>
          </a:blip>
          <a:srcRect b="0" l="0" r="0" t="0"/>
          <a:stretch/>
        </p:blipFill>
        <p:spPr>
          <a:xfrm>
            <a:off x="4206341" y="1704723"/>
            <a:ext cx="106258" cy="105709"/>
          </a:xfrm>
          <a:prstGeom prst="rect">
            <a:avLst/>
          </a:prstGeom>
          <a:noFill/>
          <a:ln>
            <a:noFill/>
          </a:ln>
        </p:spPr>
      </p:pic>
      <p:cxnSp>
        <p:nvCxnSpPr>
          <p:cNvPr id="440" name="Google Shape;440;p28"/>
          <p:cNvCxnSpPr>
            <a:stCxn id="431" idx="4"/>
          </p:cNvCxnSpPr>
          <p:nvPr/>
        </p:nvCxnSpPr>
        <p:spPr>
          <a:xfrm flipH="1">
            <a:off x="4390549" y="1736628"/>
            <a:ext cx="28200" cy="489600"/>
          </a:xfrm>
          <a:prstGeom prst="straightConnector1">
            <a:avLst/>
          </a:prstGeom>
          <a:noFill/>
          <a:ln cap="flat" cmpd="sng" w="28575">
            <a:solidFill>
              <a:schemeClr val="dk1"/>
            </a:solidFill>
            <a:prstDash val="dot"/>
            <a:miter lim="800000"/>
            <a:headEnd len="sm" w="sm" type="none"/>
            <a:tailEnd len="med" w="med" type="triangle"/>
          </a:ln>
        </p:spPr>
      </p:cxnSp>
      <p:sp>
        <p:nvSpPr>
          <p:cNvPr id="441" name="Google Shape;441;p28"/>
          <p:cNvSpPr txBox="1"/>
          <p:nvPr/>
        </p:nvSpPr>
        <p:spPr>
          <a:xfrm>
            <a:off x="695200" y="2608575"/>
            <a:ext cx="312000" cy="27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1</a:t>
            </a:r>
            <a:endParaRPr sz="1300">
              <a:solidFill>
                <a:schemeClr val="dk2"/>
              </a:solidFill>
              <a:latin typeface="Roboto"/>
              <a:ea typeface="Roboto"/>
              <a:cs typeface="Roboto"/>
              <a:sym typeface="Roboto"/>
            </a:endParaRPr>
          </a:p>
          <a:p>
            <a:pPr indent="0" lvl="0" marL="0" rtl="0" algn="ctr">
              <a:spcBef>
                <a:spcPts val="0"/>
              </a:spcBef>
              <a:spcAft>
                <a:spcPts val="0"/>
              </a:spcAft>
              <a:buNone/>
            </a:pPr>
            <a:r>
              <a:t/>
            </a:r>
            <a:endParaRPr sz="1300">
              <a:solidFill>
                <a:schemeClr val="dk2"/>
              </a:solidFill>
              <a:latin typeface="Roboto"/>
              <a:ea typeface="Roboto"/>
              <a:cs typeface="Roboto"/>
              <a:sym typeface="Roboto"/>
            </a:endParaRPr>
          </a:p>
        </p:txBody>
      </p:sp>
      <p:sp>
        <p:nvSpPr>
          <p:cNvPr id="442" name="Google Shape;442;p28"/>
          <p:cNvSpPr txBox="1"/>
          <p:nvPr/>
        </p:nvSpPr>
        <p:spPr>
          <a:xfrm>
            <a:off x="2419625" y="2608575"/>
            <a:ext cx="312000" cy="27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2</a:t>
            </a:r>
            <a:endParaRPr sz="1300">
              <a:solidFill>
                <a:schemeClr val="dk2"/>
              </a:solidFill>
              <a:latin typeface="Roboto"/>
              <a:ea typeface="Roboto"/>
              <a:cs typeface="Roboto"/>
              <a:sym typeface="Roboto"/>
            </a:endParaRPr>
          </a:p>
          <a:p>
            <a:pPr indent="0" lvl="0" marL="0" rtl="0" algn="ctr">
              <a:spcBef>
                <a:spcPts val="0"/>
              </a:spcBef>
              <a:spcAft>
                <a:spcPts val="0"/>
              </a:spcAft>
              <a:buNone/>
            </a:pPr>
            <a:r>
              <a:t/>
            </a:r>
            <a:endParaRPr sz="1300">
              <a:solidFill>
                <a:schemeClr val="dk2"/>
              </a:solidFill>
              <a:latin typeface="Roboto"/>
              <a:ea typeface="Roboto"/>
              <a:cs typeface="Roboto"/>
              <a:sym typeface="Roboto"/>
            </a:endParaRPr>
          </a:p>
        </p:txBody>
      </p:sp>
      <p:sp>
        <p:nvSpPr>
          <p:cNvPr id="443" name="Google Shape;443;p28"/>
          <p:cNvSpPr txBox="1"/>
          <p:nvPr/>
        </p:nvSpPr>
        <p:spPr>
          <a:xfrm>
            <a:off x="4209650" y="2608563"/>
            <a:ext cx="312000" cy="27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3</a:t>
            </a:r>
            <a:endParaRPr sz="1300">
              <a:solidFill>
                <a:schemeClr val="dk2"/>
              </a:solidFill>
              <a:latin typeface="Roboto"/>
              <a:ea typeface="Roboto"/>
              <a:cs typeface="Roboto"/>
              <a:sym typeface="Roboto"/>
            </a:endParaRPr>
          </a:p>
          <a:p>
            <a:pPr indent="0" lvl="0" marL="0" rtl="0" algn="ctr">
              <a:spcBef>
                <a:spcPts val="0"/>
              </a:spcBef>
              <a:spcAft>
                <a:spcPts val="0"/>
              </a:spcAft>
              <a:buNone/>
            </a:pPr>
            <a:r>
              <a:t/>
            </a:r>
            <a:endParaRPr sz="1300">
              <a:solidFill>
                <a:schemeClr val="dk2"/>
              </a:solidFill>
              <a:latin typeface="Roboto"/>
              <a:ea typeface="Roboto"/>
              <a:cs typeface="Roboto"/>
              <a:sym typeface="Roboto"/>
            </a:endParaRPr>
          </a:p>
        </p:txBody>
      </p:sp>
      <p:sp>
        <p:nvSpPr>
          <p:cNvPr id="444" name="Google Shape;444;p28"/>
          <p:cNvSpPr txBox="1"/>
          <p:nvPr/>
        </p:nvSpPr>
        <p:spPr>
          <a:xfrm>
            <a:off x="4209650" y="1059663"/>
            <a:ext cx="312000" cy="27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4</a:t>
            </a:r>
            <a:endParaRPr sz="1300">
              <a:solidFill>
                <a:schemeClr val="dk2"/>
              </a:solidFill>
              <a:latin typeface="Roboto"/>
              <a:ea typeface="Roboto"/>
              <a:cs typeface="Roboto"/>
              <a:sym typeface="Roboto"/>
            </a:endParaRPr>
          </a:p>
          <a:p>
            <a:pPr indent="0" lvl="0" marL="0" rtl="0" algn="ctr">
              <a:spcBef>
                <a:spcPts val="0"/>
              </a:spcBef>
              <a:spcAft>
                <a:spcPts val="0"/>
              </a:spcAft>
              <a:buNone/>
            </a:pPr>
            <a:r>
              <a:t/>
            </a:r>
            <a:endParaRPr sz="1300">
              <a:solidFill>
                <a:schemeClr val="dk2"/>
              </a:solidFill>
              <a:latin typeface="Roboto"/>
              <a:ea typeface="Roboto"/>
              <a:cs typeface="Roboto"/>
              <a:sym typeface="Roboto"/>
            </a:endParaRPr>
          </a:p>
        </p:txBody>
      </p:sp>
      <p:sp>
        <p:nvSpPr>
          <p:cNvPr id="445" name="Google Shape;445;p28"/>
          <p:cNvSpPr txBox="1"/>
          <p:nvPr/>
        </p:nvSpPr>
        <p:spPr>
          <a:xfrm>
            <a:off x="2452425" y="1059663"/>
            <a:ext cx="312000" cy="27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5</a:t>
            </a:r>
            <a:endParaRPr sz="1300">
              <a:solidFill>
                <a:schemeClr val="dk2"/>
              </a:solidFill>
              <a:latin typeface="Roboto"/>
              <a:ea typeface="Roboto"/>
              <a:cs typeface="Roboto"/>
              <a:sym typeface="Roboto"/>
            </a:endParaRPr>
          </a:p>
          <a:p>
            <a:pPr indent="0" lvl="0" marL="0" rtl="0" algn="ctr">
              <a:spcBef>
                <a:spcPts val="0"/>
              </a:spcBef>
              <a:spcAft>
                <a:spcPts val="0"/>
              </a:spcAft>
              <a:buNone/>
            </a:pPr>
            <a:r>
              <a:t/>
            </a:r>
            <a:endParaRPr sz="1300">
              <a:solidFill>
                <a:schemeClr val="dk2"/>
              </a:solidFill>
              <a:latin typeface="Roboto"/>
              <a:ea typeface="Roboto"/>
              <a:cs typeface="Roboto"/>
              <a:sym typeface="Roboto"/>
            </a:endParaRPr>
          </a:p>
        </p:txBody>
      </p:sp>
      <p:sp>
        <p:nvSpPr>
          <p:cNvPr id="446" name="Google Shape;446;p28"/>
          <p:cNvSpPr txBox="1"/>
          <p:nvPr/>
        </p:nvSpPr>
        <p:spPr>
          <a:xfrm>
            <a:off x="695200" y="999013"/>
            <a:ext cx="312000" cy="27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6</a:t>
            </a:r>
            <a:endParaRPr sz="1300">
              <a:solidFill>
                <a:schemeClr val="dk2"/>
              </a:solidFill>
              <a:latin typeface="Roboto"/>
              <a:ea typeface="Roboto"/>
              <a:cs typeface="Roboto"/>
              <a:sym typeface="Roboto"/>
            </a:endParaRPr>
          </a:p>
          <a:p>
            <a:pPr indent="0" lvl="0" marL="0" rtl="0" algn="ctr">
              <a:spcBef>
                <a:spcPts val="0"/>
              </a:spcBef>
              <a:spcAft>
                <a:spcPts val="0"/>
              </a:spcAft>
              <a:buNone/>
            </a:pPr>
            <a:r>
              <a:t/>
            </a:r>
            <a:endParaRPr sz="1300">
              <a:solidFill>
                <a:schemeClr val="dk2"/>
              </a:solidFill>
              <a:latin typeface="Roboto"/>
              <a:ea typeface="Roboto"/>
              <a:cs typeface="Roboto"/>
              <a:sym typeface="Roboto"/>
            </a:endParaRPr>
          </a:p>
        </p:txBody>
      </p:sp>
      <p:pic>
        <p:nvPicPr>
          <p:cNvPr descr="Soccer Ball PNG Transparent Image" id="447" name="Google Shape;447;p28"/>
          <p:cNvPicPr preferRelativeResize="0"/>
          <p:nvPr/>
        </p:nvPicPr>
        <p:blipFill rotWithShape="1">
          <a:blip r:embed="rId3">
            <a:alphaModFix/>
          </a:blip>
          <a:srcRect b="0" l="0" r="0" t="0"/>
          <a:stretch/>
        </p:blipFill>
        <p:spPr>
          <a:xfrm>
            <a:off x="2419616" y="3150798"/>
            <a:ext cx="106258" cy="105709"/>
          </a:xfrm>
          <a:prstGeom prst="rect">
            <a:avLst/>
          </a:prstGeom>
          <a:noFill/>
          <a:ln>
            <a:noFill/>
          </a:ln>
        </p:spPr>
      </p:pic>
      <p:pic>
        <p:nvPicPr>
          <p:cNvPr descr="Soccer Ball PNG Transparent Image" id="448" name="Google Shape;448;p28"/>
          <p:cNvPicPr preferRelativeResize="0"/>
          <p:nvPr/>
        </p:nvPicPr>
        <p:blipFill rotWithShape="1">
          <a:blip r:embed="rId3">
            <a:alphaModFix/>
          </a:blip>
          <a:srcRect b="0" l="0" r="0" t="0"/>
          <a:stretch/>
        </p:blipFill>
        <p:spPr>
          <a:xfrm>
            <a:off x="4206341" y="3134198"/>
            <a:ext cx="106258" cy="105709"/>
          </a:xfrm>
          <a:prstGeom prst="rect">
            <a:avLst/>
          </a:prstGeom>
          <a:noFill/>
          <a:ln>
            <a:noFill/>
          </a:ln>
        </p:spPr>
      </p:pic>
      <p:pic>
        <p:nvPicPr>
          <p:cNvPr descr="Soccer Ball PNG Transparent Image" id="449" name="Google Shape;449;p28"/>
          <p:cNvPicPr preferRelativeResize="0"/>
          <p:nvPr/>
        </p:nvPicPr>
        <p:blipFill rotWithShape="1">
          <a:blip r:embed="rId3">
            <a:alphaModFix/>
          </a:blip>
          <a:srcRect b="0" l="0" r="0" t="0"/>
          <a:stretch/>
        </p:blipFill>
        <p:spPr>
          <a:xfrm>
            <a:off x="2670491" y="1660423"/>
            <a:ext cx="106258" cy="105709"/>
          </a:xfrm>
          <a:prstGeom prst="rect">
            <a:avLst/>
          </a:prstGeom>
          <a:noFill/>
          <a:ln>
            <a:noFill/>
          </a:ln>
        </p:spPr>
      </p:pic>
      <p:pic>
        <p:nvPicPr>
          <p:cNvPr descr="Soccer Ball PNG Transparent Image" id="450" name="Google Shape;450;p28"/>
          <p:cNvPicPr preferRelativeResize="0"/>
          <p:nvPr/>
        </p:nvPicPr>
        <p:blipFill rotWithShape="1">
          <a:blip r:embed="rId3">
            <a:alphaModFix/>
          </a:blip>
          <a:srcRect b="0" l="0" r="0" t="0"/>
          <a:stretch/>
        </p:blipFill>
        <p:spPr>
          <a:xfrm>
            <a:off x="927391" y="1625673"/>
            <a:ext cx="106258" cy="105709"/>
          </a:xfrm>
          <a:prstGeom prst="rect">
            <a:avLst/>
          </a:prstGeom>
          <a:noFill/>
          <a:ln>
            <a:noFill/>
          </a:ln>
        </p:spPr>
      </p:pic>
      <p:cxnSp>
        <p:nvCxnSpPr>
          <p:cNvPr id="451" name="Google Shape;451;p28"/>
          <p:cNvCxnSpPr/>
          <p:nvPr/>
        </p:nvCxnSpPr>
        <p:spPr>
          <a:xfrm rot="10800000">
            <a:off x="999546" y="3399344"/>
            <a:ext cx="4200" cy="397500"/>
          </a:xfrm>
          <a:prstGeom prst="straightConnector1">
            <a:avLst/>
          </a:prstGeom>
          <a:noFill/>
          <a:ln cap="flat" cmpd="sng" w="28575">
            <a:solidFill>
              <a:schemeClr val="dk1"/>
            </a:solidFill>
            <a:prstDash val="dot"/>
            <a:miter lim="800000"/>
            <a:headEnd len="sm" w="sm" type="none"/>
            <a:tailEnd len="med" w="med" type="triangle"/>
          </a:ln>
        </p:spPr>
      </p:cxnSp>
      <p:sp>
        <p:nvSpPr>
          <p:cNvPr id="452" name="Google Shape;452;p28"/>
          <p:cNvSpPr/>
          <p:nvPr/>
        </p:nvSpPr>
        <p:spPr>
          <a:xfrm rot="5668030">
            <a:off x="364269" y="4366662"/>
            <a:ext cx="211844" cy="159176"/>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53" name="Google Shape;453;p28"/>
          <p:cNvSpPr/>
          <p:nvPr/>
        </p:nvSpPr>
        <p:spPr>
          <a:xfrm rot="5668030">
            <a:off x="211869" y="4595262"/>
            <a:ext cx="211844" cy="159176"/>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54" name="Google Shape;454;p28"/>
          <p:cNvSpPr/>
          <p:nvPr/>
        </p:nvSpPr>
        <p:spPr>
          <a:xfrm rot="5668030">
            <a:off x="59469" y="4823862"/>
            <a:ext cx="211844" cy="159176"/>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455" name="Google Shape;455;p28"/>
          <p:cNvCxnSpPr/>
          <p:nvPr/>
        </p:nvCxnSpPr>
        <p:spPr>
          <a:xfrm>
            <a:off x="1415395" y="3538557"/>
            <a:ext cx="512400" cy="12300"/>
          </a:xfrm>
          <a:prstGeom prst="straightConnector1">
            <a:avLst/>
          </a:prstGeom>
          <a:noFill/>
          <a:ln cap="flat" cmpd="sng" w="28575">
            <a:solidFill>
              <a:srgbClr val="000000"/>
            </a:solidFill>
            <a:prstDash val="solid"/>
            <a:miter lim="800000"/>
            <a:headEnd len="sm" w="sm" type="none"/>
            <a:tailEnd len="med" w="med" type="triangle"/>
          </a:ln>
        </p:spPr>
      </p:cxnSp>
      <p:cxnSp>
        <p:nvCxnSpPr>
          <p:cNvPr id="456" name="Google Shape;456;p28"/>
          <p:cNvCxnSpPr/>
          <p:nvPr/>
        </p:nvCxnSpPr>
        <p:spPr>
          <a:xfrm>
            <a:off x="3167995" y="3538557"/>
            <a:ext cx="512400" cy="12300"/>
          </a:xfrm>
          <a:prstGeom prst="straightConnector1">
            <a:avLst/>
          </a:prstGeom>
          <a:noFill/>
          <a:ln cap="flat" cmpd="sng" w="28575">
            <a:solidFill>
              <a:srgbClr val="000000"/>
            </a:solidFill>
            <a:prstDash val="solid"/>
            <a:miter lim="800000"/>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9"/>
          <p:cNvSpPr/>
          <p:nvPr/>
        </p:nvSpPr>
        <p:spPr>
          <a:xfrm>
            <a:off x="726150" y="676550"/>
            <a:ext cx="4273200" cy="3909300"/>
          </a:xfrm>
          <a:prstGeom prst="rect">
            <a:avLst/>
          </a:prstGeom>
          <a:noFill/>
          <a:ln cap="flat" cmpd="sng" w="19050">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aphicFrame>
        <p:nvGraphicFramePr>
          <p:cNvPr id="462" name="Google Shape;462;p29"/>
          <p:cNvGraphicFramePr/>
          <p:nvPr/>
        </p:nvGraphicFramePr>
        <p:xfrm>
          <a:off x="5976347" y="646983"/>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Zig zag dribbling and passing</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6D7A8"/>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Dribbling and passing at angles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Place 4-6 cones 8-10 yards from one another in a zig zag pattern. 3-4 players at the starting line and 1 player at each of the other cones. 3 soccer balls at the starting line. Players with a ball speed dribble to the diagonal cone and lay the ball off to their teammate. They replace that player as they speed dribble to the next cone. The second player in line begins when the ball in front of them gets to the third cone. When the ball reaches the last cone the player then speed dribbles back to the starting line. Execute for 3 minutes</a:t>
                      </a:r>
                      <a:endParaRPr sz="800">
                        <a:solidFill>
                          <a:srgbClr val="32394D"/>
                        </a:solidFill>
                        <a:latin typeface="Times New Roman"/>
                        <a:ea typeface="Times New Roman"/>
                        <a:cs typeface="Times New Roman"/>
                        <a:sym typeface="Times New Roman"/>
                      </a:endParaRPr>
                    </a:p>
                    <a:p>
                      <a:pPr indent="0" lvl="0" marL="0" marR="0" rtl="0" algn="l">
                        <a:spcBef>
                          <a:spcPts val="0"/>
                        </a:spcBef>
                        <a:spcAft>
                          <a:spcPts val="0"/>
                        </a:spcAft>
                        <a:buClr>
                          <a:srgbClr val="31394D"/>
                        </a:buClr>
                        <a:buSzPts val="800"/>
                        <a:buFont typeface="Arial"/>
                        <a:buNone/>
                      </a:pPr>
                      <a:r>
                        <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How many times can the group get through the rotation in 2 minutes.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Passing : same idea as the dribbling but now pass to each cone. Lat player will still dribble back around to the first cone</a:t>
                      </a:r>
                      <a:endParaRPr sz="1100">
                        <a:solidFill>
                          <a:srgbClr val="32394D"/>
                        </a:solidFill>
                      </a:endParaRPr>
                    </a:p>
                    <a:p>
                      <a:pPr indent="0" lvl="0" marL="0" marR="0" rtl="0" algn="l">
                        <a:spcBef>
                          <a:spcPts val="0"/>
                        </a:spcBef>
                        <a:spcAft>
                          <a:spcPts val="0"/>
                        </a:spcAft>
                        <a:buClr>
                          <a:srgbClr val="31394D"/>
                        </a:buClr>
                        <a:buSzPts val="800"/>
                        <a:buFont typeface="Arial"/>
                        <a:buNone/>
                      </a:pPr>
                      <a:r>
                        <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Speed dribble with laces. Toes pointed to the ground</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Head up to see where you're going</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Game speed</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sp>
        <p:nvSpPr>
          <p:cNvPr id="463" name="Google Shape;463;p29"/>
          <p:cNvSpPr/>
          <p:nvPr/>
        </p:nvSpPr>
        <p:spPr>
          <a:xfrm>
            <a:off x="1937243" y="1220575"/>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64" name="Google Shape;464;p29"/>
          <p:cNvSpPr/>
          <p:nvPr/>
        </p:nvSpPr>
        <p:spPr>
          <a:xfrm>
            <a:off x="1775243" y="2135575"/>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65" name="Google Shape;465;p29"/>
          <p:cNvSpPr/>
          <p:nvPr/>
        </p:nvSpPr>
        <p:spPr>
          <a:xfrm>
            <a:off x="3209968" y="1722325"/>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66" name="Google Shape;466;p29"/>
          <p:cNvSpPr/>
          <p:nvPr/>
        </p:nvSpPr>
        <p:spPr>
          <a:xfrm>
            <a:off x="3209968" y="26875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67" name="Google Shape;467;p29"/>
          <p:cNvSpPr/>
          <p:nvPr/>
        </p:nvSpPr>
        <p:spPr>
          <a:xfrm>
            <a:off x="1812268" y="4045525"/>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68" name="Google Shape;468;p29"/>
          <p:cNvSpPr/>
          <p:nvPr/>
        </p:nvSpPr>
        <p:spPr>
          <a:xfrm>
            <a:off x="1762168" y="31447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69" name="Google Shape;469;p29"/>
          <p:cNvSpPr/>
          <p:nvPr/>
        </p:nvSpPr>
        <p:spPr>
          <a:xfrm>
            <a:off x="3209968" y="36019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70" name="Google Shape;470;p29"/>
          <p:cNvSpPr/>
          <p:nvPr/>
        </p:nvSpPr>
        <p:spPr>
          <a:xfrm>
            <a:off x="1848158" y="101239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71" name="Google Shape;471;p29"/>
          <p:cNvSpPr/>
          <p:nvPr/>
        </p:nvSpPr>
        <p:spPr>
          <a:xfrm>
            <a:off x="1710071" y="833776"/>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72" name="Google Shape;472;p29"/>
          <p:cNvSpPr/>
          <p:nvPr/>
        </p:nvSpPr>
        <p:spPr>
          <a:xfrm>
            <a:off x="1481470" y="757576"/>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cxnSp>
        <p:nvCxnSpPr>
          <p:cNvPr id="473" name="Google Shape;473;p29"/>
          <p:cNvCxnSpPr/>
          <p:nvPr/>
        </p:nvCxnSpPr>
        <p:spPr>
          <a:xfrm>
            <a:off x="2237359" y="1508530"/>
            <a:ext cx="810900" cy="176100"/>
          </a:xfrm>
          <a:prstGeom prst="straightConnector1">
            <a:avLst/>
          </a:prstGeom>
          <a:noFill/>
          <a:ln cap="flat" cmpd="sng" w="28575">
            <a:solidFill>
              <a:srgbClr val="000000"/>
            </a:solidFill>
            <a:prstDash val="dot"/>
            <a:miter lim="800000"/>
            <a:headEnd len="sm" w="sm" type="none"/>
            <a:tailEnd len="med" w="med" type="triangle"/>
          </a:ln>
        </p:spPr>
      </p:cxnSp>
      <p:cxnSp>
        <p:nvCxnSpPr>
          <p:cNvPr id="474" name="Google Shape;474;p29"/>
          <p:cNvCxnSpPr/>
          <p:nvPr/>
        </p:nvCxnSpPr>
        <p:spPr>
          <a:xfrm>
            <a:off x="1969350" y="2444025"/>
            <a:ext cx="1079400" cy="135900"/>
          </a:xfrm>
          <a:prstGeom prst="straightConnector1">
            <a:avLst/>
          </a:prstGeom>
          <a:noFill/>
          <a:ln cap="flat" cmpd="sng" w="28575">
            <a:solidFill>
              <a:srgbClr val="000000"/>
            </a:solidFill>
            <a:prstDash val="dot"/>
            <a:miter lim="800000"/>
            <a:headEnd len="sm" w="sm" type="none"/>
            <a:tailEnd len="med" w="med" type="triangle"/>
          </a:ln>
        </p:spPr>
      </p:cxnSp>
      <p:cxnSp>
        <p:nvCxnSpPr>
          <p:cNvPr id="475" name="Google Shape;475;p29"/>
          <p:cNvCxnSpPr/>
          <p:nvPr/>
        </p:nvCxnSpPr>
        <p:spPr>
          <a:xfrm>
            <a:off x="2185150" y="3459125"/>
            <a:ext cx="1016100" cy="111300"/>
          </a:xfrm>
          <a:prstGeom prst="straightConnector1">
            <a:avLst/>
          </a:prstGeom>
          <a:noFill/>
          <a:ln cap="flat" cmpd="sng" w="28575">
            <a:solidFill>
              <a:srgbClr val="000000"/>
            </a:solidFill>
            <a:prstDash val="dot"/>
            <a:miter lim="800000"/>
            <a:headEnd len="sm" w="sm" type="none"/>
            <a:tailEnd len="med" w="med" type="triangle"/>
          </a:ln>
        </p:spPr>
      </p:cxnSp>
      <p:cxnSp>
        <p:nvCxnSpPr>
          <p:cNvPr id="476" name="Google Shape;476;p29"/>
          <p:cNvCxnSpPr/>
          <p:nvPr/>
        </p:nvCxnSpPr>
        <p:spPr>
          <a:xfrm flipH="1">
            <a:off x="2089100" y="1940450"/>
            <a:ext cx="803700" cy="236100"/>
          </a:xfrm>
          <a:prstGeom prst="straightConnector1">
            <a:avLst/>
          </a:prstGeom>
          <a:noFill/>
          <a:ln cap="flat" cmpd="sng" w="28575">
            <a:solidFill>
              <a:srgbClr val="000000"/>
            </a:solidFill>
            <a:prstDash val="dot"/>
            <a:miter lim="800000"/>
            <a:headEnd len="sm" w="sm" type="none"/>
            <a:tailEnd len="med" w="med" type="triangle"/>
          </a:ln>
        </p:spPr>
      </p:cxnSp>
      <p:cxnSp>
        <p:nvCxnSpPr>
          <p:cNvPr id="477" name="Google Shape;477;p29"/>
          <p:cNvCxnSpPr/>
          <p:nvPr/>
        </p:nvCxnSpPr>
        <p:spPr>
          <a:xfrm flipH="1">
            <a:off x="2089100" y="2854850"/>
            <a:ext cx="803700" cy="236100"/>
          </a:xfrm>
          <a:prstGeom prst="straightConnector1">
            <a:avLst/>
          </a:prstGeom>
          <a:noFill/>
          <a:ln cap="flat" cmpd="sng" w="28575">
            <a:solidFill>
              <a:srgbClr val="000000"/>
            </a:solidFill>
            <a:prstDash val="dot"/>
            <a:miter lim="800000"/>
            <a:headEnd len="sm" w="sm" type="none"/>
            <a:tailEnd len="med" w="med" type="triangle"/>
          </a:ln>
        </p:spPr>
      </p:cxnSp>
      <p:cxnSp>
        <p:nvCxnSpPr>
          <p:cNvPr id="478" name="Google Shape;478;p29"/>
          <p:cNvCxnSpPr/>
          <p:nvPr/>
        </p:nvCxnSpPr>
        <p:spPr>
          <a:xfrm flipH="1">
            <a:off x="2241375" y="3914725"/>
            <a:ext cx="942900" cy="319200"/>
          </a:xfrm>
          <a:prstGeom prst="straightConnector1">
            <a:avLst/>
          </a:prstGeom>
          <a:noFill/>
          <a:ln cap="flat" cmpd="sng" w="28575">
            <a:solidFill>
              <a:srgbClr val="000000"/>
            </a:solidFill>
            <a:prstDash val="dot"/>
            <a:miter lim="800000"/>
            <a:headEnd len="sm" w="sm" type="none"/>
            <a:tailEnd len="med" w="med" type="triangle"/>
          </a:ln>
        </p:spPr>
      </p:cxnSp>
      <p:sp>
        <p:nvSpPr>
          <p:cNvPr id="479" name="Google Shape;479;p29"/>
          <p:cNvSpPr/>
          <p:nvPr/>
        </p:nvSpPr>
        <p:spPr>
          <a:xfrm>
            <a:off x="3474718" y="1770707"/>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0" i="0" lang="en" sz="800" u="none" cap="none" strike="noStrike">
                <a:solidFill>
                  <a:srgbClr val="000000"/>
                </a:solidFill>
                <a:latin typeface="Bebas Neue"/>
                <a:ea typeface="Bebas Neue"/>
                <a:cs typeface="Bebas Neue"/>
                <a:sym typeface="Bebas Neue"/>
              </a:rPr>
              <a:t>2</a:t>
            </a:r>
            <a:endParaRPr/>
          </a:p>
        </p:txBody>
      </p:sp>
      <p:sp>
        <p:nvSpPr>
          <p:cNvPr id="480" name="Google Shape;480;p29"/>
          <p:cNvSpPr/>
          <p:nvPr/>
        </p:nvSpPr>
        <p:spPr>
          <a:xfrm>
            <a:off x="1527974" y="221392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3</a:t>
            </a:r>
            <a:endParaRPr/>
          </a:p>
        </p:txBody>
      </p:sp>
      <p:sp>
        <p:nvSpPr>
          <p:cNvPr id="481" name="Google Shape;481;p29"/>
          <p:cNvSpPr/>
          <p:nvPr/>
        </p:nvSpPr>
        <p:spPr>
          <a:xfrm>
            <a:off x="3437066" y="2615633"/>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4</a:t>
            </a:r>
            <a:endParaRPr/>
          </a:p>
        </p:txBody>
      </p:sp>
      <p:sp>
        <p:nvSpPr>
          <p:cNvPr id="482" name="Google Shape;482;p29"/>
          <p:cNvSpPr/>
          <p:nvPr/>
        </p:nvSpPr>
        <p:spPr>
          <a:xfrm>
            <a:off x="1496467" y="3146494"/>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5</a:t>
            </a:r>
            <a:endParaRPr/>
          </a:p>
        </p:txBody>
      </p:sp>
      <p:sp>
        <p:nvSpPr>
          <p:cNvPr id="483" name="Google Shape;483;p29"/>
          <p:cNvSpPr/>
          <p:nvPr/>
        </p:nvSpPr>
        <p:spPr>
          <a:xfrm>
            <a:off x="3437066" y="3570414"/>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6</a:t>
            </a:r>
            <a:endParaRPr/>
          </a:p>
        </p:txBody>
      </p:sp>
      <p:sp>
        <p:nvSpPr>
          <p:cNvPr id="484" name="Google Shape;484;p29"/>
          <p:cNvSpPr/>
          <p:nvPr/>
        </p:nvSpPr>
        <p:spPr>
          <a:xfrm rot="-9424238">
            <a:off x="1384510" y="3867062"/>
            <a:ext cx="888613" cy="564886"/>
          </a:xfrm>
          <a:prstGeom prst="arc">
            <a:avLst>
              <a:gd fmla="val 16156772" name="adj1"/>
              <a:gd fmla="val 21123574"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cxnSp>
        <p:nvCxnSpPr>
          <p:cNvPr id="485" name="Google Shape;485;p29"/>
          <p:cNvCxnSpPr/>
          <p:nvPr/>
        </p:nvCxnSpPr>
        <p:spPr>
          <a:xfrm flipH="1" rot="10800000">
            <a:off x="1198195" y="1820682"/>
            <a:ext cx="35700" cy="1987200"/>
          </a:xfrm>
          <a:prstGeom prst="straightConnector1">
            <a:avLst/>
          </a:prstGeom>
          <a:noFill/>
          <a:ln cap="flat" cmpd="sng" w="28575">
            <a:solidFill>
              <a:srgbClr val="000000"/>
            </a:solidFill>
            <a:prstDash val="solid"/>
            <a:miter lim="800000"/>
            <a:headEnd len="sm" w="sm" type="none"/>
            <a:tailEnd len="med" w="med" type="triangle"/>
          </a:ln>
        </p:spPr>
      </p:cxnSp>
      <p:pic>
        <p:nvPicPr>
          <p:cNvPr descr="Soccer Ball PNG Transparent Image" id="486" name="Google Shape;486;p29"/>
          <p:cNvPicPr preferRelativeResize="0"/>
          <p:nvPr/>
        </p:nvPicPr>
        <p:blipFill rotWithShape="1">
          <a:blip r:embed="rId3">
            <a:alphaModFix/>
          </a:blip>
          <a:srcRect b="0" l="0" r="0" t="0"/>
          <a:stretch/>
        </p:blipFill>
        <p:spPr>
          <a:xfrm>
            <a:off x="1620510" y="1019776"/>
            <a:ext cx="141677" cy="140945"/>
          </a:xfrm>
          <a:prstGeom prst="rect">
            <a:avLst/>
          </a:prstGeom>
          <a:noFill/>
          <a:ln>
            <a:noFill/>
          </a:ln>
        </p:spPr>
      </p:pic>
      <p:pic>
        <p:nvPicPr>
          <p:cNvPr descr="Soccer Ball PNG Transparent Image" id="487" name="Google Shape;487;p29"/>
          <p:cNvPicPr preferRelativeResize="0"/>
          <p:nvPr/>
        </p:nvPicPr>
        <p:blipFill rotWithShape="1">
          <a:blip r:embed="rId3">
            <a:alphaModFix/>
          </a:blip>
          <a:srcRect b="0" l="0" r="0" t="0"/>
          <a:stretch/>
        </p:blipFill>
        <p:spPr>
          <a:xfrm>
            <a:off x="1392860" y="916863"/>
            <a:ext cx="141677" cy="140945"/>
          </a:xfrm>
          <a:prstGeom prst="rect">
            <a:avLst/>
          </a:prstGeom>
          <a:noFill/>
          <a:ln>
            <a:noFill/>
          </a:ln>
        </p:spPr>
      </p:pic>
      <p:pic>
        <p:nvPicPr>
          <p:cNvPr descr="Soccer Ball PNG Transparent Image" id="488" name="Google Shape;488;p29"/>
          <p:cNvPicPr preferRelativeResize="0"/>
          <p:nvPr/>
        </p:nvPicPr>
        <p:blipFill rotWithShape="1">
          <a:blip r:embed="rId3">
            <a:alphaModFix/>
          </a:blip>
          <a:srcRect b="0" l="0" r="0" t="0"/>
          <a:stretch/>
        </p:blipFill>
        <p:spPr>
          <a:xfrm>
            <a:off x="1777935" y="1199938"/>
            <a:ext cx="141677" cy="1409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graphicFrame>
        <p:nvGraphicFramePr>
          <p:cNvPr id="493" name="Google Shape;493;p30"/>
          <p:cNvGraphicFramePr/>
          <p:nvPr/>
        </p:nvGraphicFramePr>
        <p:xfrm>
          <a:off x="5831972" y="388052"/>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b="0" lang="en" sz="1200" u="none" cap="none" strike="noStrike">
                          <a:latin typeface="Bebas Neue"/>
                          <a:ea typeface="Bebas Neue"/>
                          <a:cs typeface="Bebas Neue"/>
                          <a:sym typeface="Bebas Neue"/>
                        </a:rPr>
                        <a:t>Pass &amp; move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6D7A8"/>
                    </a:solidFill>
                  </a:tcPr>
                </a:tc>
              </a:tr>
              <a:tr h="205750">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Purpose: </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chemeClr val="dk1"/>
                        </a:buClr>
                        <a:buSzPts val="800"/>
                        <a:buFont typeface="Arial"/>
                        <a:buChar char="•"/>
                      </a:pPr>
                      <a:r>
                        <a:rPr b="0" lang="en" sz="800" u="none" cap="none" strike="noStrike">
                          <a:latin typeface="Times New Roman"/>
                          <a:ea typeface="Times New Roman"/>
                          <a:cs typeface="Times New Roman"/>
                          <a:sym typeface="Times New Roman"/>
                        </a:rPr>
                        <a:t>Passing. Moving, and repositioning</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800"/>
                        <a:buFont typeface="Bebas Neue"/>
                        <a:buNone/>
                      </a:pPr>
                      <a:r>
                        <a:rPr b="0" lang="en" sz="800" u="none" cap="none" strike="noStrike">
                          <a:latin typeface="Bebas Neue"/>
                          <a:ea typeface="Bebas Neue"/>
                          <a:cs typeface="Bebas Neue"/>
                          <a:sym typeface="Bebas Neue"/>
                        </a:rPr>
                        <a:t>Organization &amp; Objective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chemeClr val="dk1"/>
                        </a:buClr>
                        <a:buSzPts val="800"/>
                        <a:buFont typeface="Arial"/>
                        <a:buNone/>
                      </a:pPr>
                      <a:r>
                        <a:rPr b="0" lang="en" sz="800" u="none" cap="none" strike="noStrike">
                          <a:latin typeface="Bebas Neue"/>
                          <a:ea typeface="Bebas Neue"/>
                          <a:cs typeface="Bebas Neue"/>
                          <a:sym typeface="Bebas Neue"/>
                        </a:rPr>
                        <a:t>SETUP:  </a:t>
                      </a:r>
                      <a:r>
                        <a:rPr b="0" lang="en" sz="800" u="none" cap="none" strike="noStrike">
                          <a:latin typeface="Times New Roman"/>
                          <a:ea typeface="Times New Roman"/>
                          <a:cs typeface="Times New Roman"/>
                          <a:sym typeface="Times New Roman"/>
                        </a:rPr>
                        <a:t>Create as many 15x15 yard grids as needed. 5 players/grid. 1 ball/grid. First two rules by coach are to keep the ball in the grid and to never stop moving (repositioning). Even as coach adds rules, other rules still stay in place. </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latin typeface="Bebas Neue"/>
                          <a:ea typeface="Bebas Neue"/>
                          <a:cs typeface="Bebas Neue"/>
                          <a:sym typeface="Bebas Neue"/>
                        </a:rPr>
                        <a:t>Progressions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When a player plays a pass, they are to check out around one of the 4 outside cones.</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Which team can get 40 passes first. Players must still always move and check out after playing a pass.</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Have groups assign numbers 1-5. They now must play passes in number order. 1-&gt;2-&gt;3 -&gt; 4-&gt;5.</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See which group can get 8 full revolutions (40 passes). All rules still apply. </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Call a number. That number goes to defend the opposite square, therefore creating a 4v1 rondo. The team to keep the ball in longest wins a point. Play first to 3 points. </a:t>
                      </a:r>
                      <a:r>
                        <a:rPr b="1" lang="en" sz="800" u="none" cap="none" strike="noStrike">
                          <a:latin typeface="Times New Roman"/>
                          <a:ea typeface="Times New Roman"/>
                          <a:cs typeface="Times New Roman"/>
                          <a:sym typeface="Times New Roman"/>
                        </a:rPr>
                        <a:t>When the rondo begins all other rules go away.</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latin typeface="Bebas Neue"/>
                          <a:ea typeface="Bebas Neue"/>
                          <a:cs typeface="Bebas Neue"/>
                          <a:sym typeface="Bebas Neue"/>
                        </a:rPr>
                        <a:t>Coaching Points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Free flowing and actively repositioning into open space.</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Checking out creates more open space.</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Scan to know where teammates are at all times.</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Communicate.</a:t>
                      </a:r>
                      <a:endParaRPr sz="800" u="none" cap="none" strike="noStrike">
                        <a:latin typeface="Open Sans Light"/>
                        <a:ea typeface="Open Sans Light"/>
                        <a:cs typeface="Open Sans Light"/>
                        <a:sym typeface="Open Sans Light"/>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grpSp>
        <p:nvGrpSpPr>
          <p:cNvPr id="494" name="Google Shape;494;p30"/>
          <p:cNvGrpSpPr/>
          <p:nvPr/>
        </p:nvGrpSpPr>
        <p:grpSpPr>
          <a:xfrm>
            <a:off x="5121932" y="1365971"/>
            <a:ext cx="567345" cy="1630937"/>
            <a:chOff x="6682857" y="3513940"/>
            <a:chExt cx="756460" cy="2174583"/>
          </a:xfrm>
        </p:grpSpPr>
        <p:grpSp>
          <p:nvGrpSpPr>
            <p:cNvPr id="495" name="Google Shape;495;p30"/>
            <p:cNvGrpSpPr/>
            <p:nvPr/>
          </p:nvGrpSpPr>
          <p:grpSpPr>
            <a:xfrm>
              <a:off x="6683070" y="3513940"/>
              <a:ext cx="756247" cy="2174583"/>
              <a:chOff x="11278940" y="1515355"/>
              <a:chExt cx="756247" cy="1845839"/>
            </a:xfrm>
          </p:grpSpPr>
          <p:grpSp>
            <p:nvGrpSpPr>
              <p:cNvPr id="496" name="Google Shape;496;p30"/>
              <p:cNvGrpSpPr/>
              <p:nvPr/>
            </p:nvGrpSpPr>
            <p:grpSpPr>
              <a:xfrm>
                <a:off x="11278940" y="1515355"/>
                <a:ext cx="158400" cy="1845839"/>
                <a:chOff x="11423710" y="1839191"/>
                <a:chExt cx="158400" cy="1585500"/>
              </a:xfrm>
            </p:grpSpPr>
            <p:cxnSp>
              <p:nvCxnSpPr>
                <p:cNvPr id="497" name="Google Shape;497;p30"/>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498" name="Google Shape;498;p30"/>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499" name="Google Shape;499;p30"/>
              <p:cNvSpPr txBox="1"/>
              <p:nvPr/>
            </p:nvSpPr>
            <p:spPr>
              <a:xfrm>
                <a:off x="11415687" y="2389968"/>
                <a:ext cx="619500" cy="121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700">
                    <a:solidFill>
                      <a:schemeClr val="dk1"/>
                    </a:solidFill>
                    <a:latin typeface="Open Sans Light"/>
                    <a:ea typeface="Open Sans Light"/>
                    <a:cs typeface="Open Sans Light"/>
                    <a:sym typeface="Open Sans Light"/>
                  </a:rPr>
                  <a:t>15 yd</a:t>
                </a:r>
                <a:endParaRPr sz="1100"/>
              </a:p>
            </p:txBody>
          </p:sp>
        </p:grpSp>
        <p:cxnSp>
          <p:nvCxnSpPr>
            <p:cNvPr id="500" name="Google Shape;500;p30"/>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grpSp>
        <p:nvGrpSpPr>
          <p:cNvPr id="501" name="Google Shape;501;p30"/>
          <p:cNvGrpSpPr/>
          <p:nvPr/>
        </p:nvGrpSpPr>
        <p:grpSpPr>
          <a:xfrm>
            <a:off x="538312" y="543012"/>
            <a:ext cx="4319774" cy="2426943"/>
            <a:chOff x="717750" y="724016"/>
            <a:chExt cx="5759699" cy="3235925"/>
          </a:xfrm>
        </p:grpSpPr>
        <p:grpSp>
          <p:nvGrpSpPr>
            <p:cNvPr id="502" name="Google Shape;502;p30"/>
            <p:cNvGrpSpPr/>
            <p:nvPr/>
          </p:nvGrpSpPr>
          <p:grpSpPr>
            <a:xfrm>
              <a:off x="750622" y="1511844"/>
              <a:ext cx="2362800" cy="2417100"/>
              <a:chOff x="2836972" y="1363851"/>
              <a:chExt cx="2362800" cy="2417100"/>
            </a:xfrm>
          </p:grpSpPr>
          <p:sp>
            <p:nvSpPr>
              <p:cNvPr id="503" name="Google Shape;503;p30"/>
              <p:cNvSpPr/>
              <p:nvPr/>
            </p:nvSpPr>
            <p:spPr>
              <a:xfrm>
                <a:off x="2836972" y="1363851"/>
                <a:ext cx="2362800" cy="2417100"/>
              </a:xfrm>
              <a:prstGeom prst="rect">
                <a:avLst/>
              </a:prstGeom>
              <a:noFill/>
              <a:ln cap="flat" cmpd="sng" w="1905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04" name="Google Shape;504;p30"/>
              <p:cNvSpPr/>
              <p:nvPr/>
            </p:nvSpPr>
            <p:spPr>
              <a:xfrm>
                <a:off x="3277189" y="2981018"/>
                <a:ext cx="1557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05" name="Google Shape;505;p30"/>
              <p:cNvSpPr/>
              <p:nvPr/>
            </p:nvSpPr>
            <p:spPr>
              <a:xfrm>
                <a:off x="3267017" y="1673419"/>
                <a:ext cx="1557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06" name="Google Shape;506;p30"/>
              <p:cNvSpPr/>
              <p:nvPr/>
            </p:nvSpPr>
            <p:spPr>
              <a:xfrm>
                <a:off x="4097193" y="2439528"/>
                <a:ext cx="1557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07" name="Google Shape;507;p30"/>
              <p:cNvSpPr/>
              <p:nvPr/>
            </p:nvSpPr>
            <p:spPr>
              <a:xfrm>
                <a:off x="4589107" y="1631051"/>
                <a:ext cx="1557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08" name="Google Shape;508;p30"/>
              <p:cNvSpPr/>
              <p:nvPr/>
            </p:nvSpPr>
            <p:spPr>
              <a:xfrm>
                <a:off x="4726601" y="2995402"/>
                <a:ext cx="1557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Soccer Ball PNG Transparent Image" id="509" name="Google Shape;509;p30"/>
              <p:cNvPicPr preferRelativeResize="0"/>
              <p:nvPr/>
            </p:nvPicPr>
            <p:blipFill rotWithShape="1">
              <a:blip r:embed="rId3">
                <a:alphaModFix/>
              </a:blip>
              <a:srcRect b="0" l="0" r="0" t="0"/>
              <a:stretch/>
            </p:blipFill>
            <p:spPr>
              <a:xfrm>
                <a:off x="3362196" y="1858746"/>
                <a:ext cx="141677" cy="140945"/>
              </a:xfrm>
              <a:prstGeom prst="rect">
                <a:avLst/>
              </a:prstGeom>
              <a:noFill/>
              <a:ln>
                <a:noFill/>
              </a:ln>
            </p:spPr>
          </p:pic>
          <p:cxnSp>
            <p:nvCxnSpPr>
              <p:cNvPr id="510" name="Google Shape;510;p30"/>
              <p:cNvCxnSpPr/>
              <p:nvPr/>
            </p:nvCxnSpPr>
            <p:spPr>
              <a:xfrm>
                <a:off x="3328505" y="2121382"/>
                <a:ext cx="7500" cy="624600"/>
              </a:xfrm>
              <a:prstGeom prst="straightConnector1">
                <a:avLst/>
              </a:prstGeom>
              <a:noFill/>
              <a:ln cap="flat" cmpd="sng" w="28575">
                <a:solidFill>
                  <a:schemeClr val="dk1"/>
                </a:solidFill>
                <a:prstDash val="solid"/>
                <a:miter lim="800000"/>
                <a:headEnd len="sm" w="sm" type="none"/>
                <a:tailEnd len="med" w="med" type="triangle"/>
              </a:ln>
            </p:spPr>
          </p:cxnSp>
          <p:cxnSp>
            <p:nvCxnSpPr>
              <p:cNvPr id="511" name="Google Shape;511;p30"/>
              <p:cNvCxnSpPr/>
              <p:nvPr/>
            </p:nvCxnSpPr>
            <p:spPr>
              <a:xfrm flipH="1" rot="10800000">
                <a:off x="3542632" y="2689418"/>
                <a:ext cx="381900" cy="291600"/>
              </a:xfrm>
              <a:prstGeom prst="straightConnector1">
                <a:avLst/>
              </a:prstGeom>
              <a:noFill/>
              <a:ln cap="flat" cmpd="sng" w="28575">
                <a:solidFill>
                  <a:schemeClr val="dk1"/>
                </a:solidFill>
                <a:prstDash val="solid"/>
                <a:miter lim="800000"/>
                <a:headEnd len="sm" w="sm" type="none"/>
                <a:tailEnd len="med" w="med" type="triangle"/>
              </a:ln>
            </p:spPr>
          </p:cxnSp>
        </p:grpSp>
        <p:sp>
          <p:nvSpPr>
            <p:cNvPr id="512" name="Google Shape;512;p30"/>
            <p:cNvSpPr/>
            <p:nvPr/>
          </p:nvSpPr>
          <p:spPr>
            <a:xfrm>
              <a:off x="4058146" y="1542841"/>
              <a:ext cx="2362800" cy="2417100"/>
            </a:xfrm>
            <a:prstGeom prst="rect">
              <a:avLst/>
            </a:prstGeom>
            <a:noFill/>
            <a:ln cap="flat" cmpd="sng" w="1905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Soccer Ball PNG Transparent Image" id="513" name="Google Shape;513;p30"/>
            <p:cNvPicPr preferRelativeResize="0"/>
            <p:nvPr/>
          </p:nvPicPr>
          <p:blipFill rotWithShape="1">
            <a:blip r:embed="rId3">
              <a:alphaModFix/>
            </a:blip>
            <a:srcRect b="0" l="0" r="0" t="0"/>
            <a:stretch/>
          </p:blipFill>
          <p:spPr>
            <a:xfrm>
              <a:off x="4583370" y="2037736"/>
              <a:ext cx="141677" cy="140945"/>
            </a:xfrm>
            <a:prstGeom prst="rect">
              <a:avLst/>
            </a:prstGeom>
            <a:noFill/>
            <a:ln>
              <a:noFill/>
            </a:ln>
          </p:spPr>
        </p:pic>
        <p:cxnSp>
          <p:nvCxnSpPr>
            <p:cNvPr id="514" name="Google Shape;514;p30"/>
            <p:cNvCxnSpPr/>
            <p:nvPr/>
          </p:nvCxnSpPr>
          <p:spPr>
            <a:xfrm>
              <a:off x="4549394" y="2296303"/>
              <a:ext cx="7500" cy="624600"/>
            </a:xfrm>
            <a:prstGeom prst="straightConnector1">
              <a:avLst/>
            </a:prstGeom>
            <a:noFill/>
            <a:ln cap="flat" cmpd="sng" w="28575">
              <a:solidFill>
                <a:schemeClr val="dk1"/>
              </a:solidFill>
              <a:prstDash val="solid"/>
              <a:miter lim="800000"/>
              <a:headEnd len="sm" w="sm" type="none"/>
              <a:tailEnd len="med" w="med" type="triangle"/>
            </a:ln>
          </p:spPr>
        </p:cxnSp>
        <p:cxnSp>
          <p:nvCxnSpPr>
            <p:cNvPr id="515" name="Google Shape;515;p30"/>
            <p:cNvCxnSpPr/>
            <p:nvPr/>
          </p:nvCxnSpPr>
          <p:spPr>
            <a:xfrm flipH="1" rot="10800000">
              <a:off x="4763806" y="2868408"/>
              <a:ext cx="381900" cy="291600"/>
            </a:xfrm>
            <a:prstGeom prst="straightConnector1">
              <a:avLst/>
            </a:prstGeom>
            <a:noFill/>
            <a:ln cap="flat" cmpd="sng" w="28575">
              <a:solidFill>
                <a:schemeClr val="dk1"/>
              </a:solidFill>
              <a:prstDash val="solid"/>
              <a:miter lim="800000"/>
              <a:headEnd len="sm" w="sm" type="none"/>
              <a:tailEnd len="med" w="med" type="triangle"/>
            </a:ln>
          </p:spPr>
        </p:cxnSp>
        <p:sp>
          <p:nvSpPr>
            <p:cNvPr id="516" name="Google Shape;516;p30"/>
            <p:cNvSpPr/>
            <p:nvPr/>
          </p:nvSpPr>
          <p:spPr>
            <a:xfrm>
              <a:off x="4400116" y="1959813"/>
              <a:ext cx="1557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17" name="Google Shape;517;p30"/>
            <p:cNvSpPr/>
            <p:nvPr/>
          </p:nvSpPr>
          <p:spPr>
            <a:xfrm>
              <a:off x="4452235" y="3129011"/>
              <a:ext cx="1557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18" name="Google Shape;518;p30"/>
            <p:cNvSpPr/>
            <p:nvPr/>
          </p:nvSpPr>
          <p:spPr>
            <a:xfrm>
              <a:off x="5210877" y="2564658"/>
              <a:ext cx="1557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19" name="Google Shape;519;p30"/>
            <p:cNvSpPr/>
            <p:nvPr/>
          </p:nvSpPr>
          <p:spPr>
            <a:xfrm>
              <a:off x="5853470" y="3242591"/>
              <a:ext cx="1557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20" name="Google Shape;520;p30"/>
            <p:cNvSpPr/>
            <p:nvPr/>
          </p:nvSpPr>
          <p:spPr>
            <a:xfrm>
              <a:off x="5940154" y="1828730"/>
              <a:ext cx="1557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521" name="Google Shape;521;p30"/>
            <p:cNvGrpSpPr/>
            <p:nvPr/>
          </p:nvGrpSpPr>
          <p:grpSpPr>
            <a:xfrm rot="-5400000">
              <a:off x="5047429" y="-105267"/>
              <a:ext cx="516017" cy="2174583"/>
              <a:chOff x="6682857" y="3513940"/>
              <a:chExt cx="516017" cy="2174583"/>
            </a:xfrm>
          </p:grpSpPr>
          <p:grpSp>
            <p:nvGrpSpPr>
              <p:cNvPr id="522" name="Google Shape;522;p30"/>
              <p:cNvGrpSpPr/>
              <p:nvPr/>
            </p:nvGrpSpPr>
            <p:grpSpPr>
              <a:xfrm>
                <a:off x="6683070" y="3513940"/>
                <a:ext cx="515804" cy="2174583"/>
                <a:chOff x="11278940" y="1515355"/>
                <a:chExt cx="515804" cy="1845839"/>
              </a:xfrm>
            </p:grpSpPr>
            <p:grpSp>
              <p:nvGrpSpPr>
                <p:cNvPr id="523" name="Google Shape;523;p30"/>
                <p:cNvGrpSpPr/>
                <p:nvPr/>
              </p:nvGrpSpPr>
              <p:grpSpPr>
                <a:xfrm>
                  <a:off x="11278940" y="1515355"/>
                  <a:ext cx="158400" cy="1845839"/>
                  <a:chOff x="11423710" y="1839191"/>
                  <a:chExt cx="158400" cy="1585500"/>
                </a:xfrm>
              </p:grpSpPr>
              <p:cxnSp>
                <p:nvCxnSpPr>
                  <p:cNvPr id="524" name="Google Shape;524;p30"/>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525" name="Google Shape;525;p30"/>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526" name="Google Shape;526;p30"/>
                <p:cNvSpPr txBox="1"/>
                <p:nvPr/>
              </p:nvSpPr>
              <p:spPr>
                <a:xfrm rot="5400000">
                  <a:off x="11459944" y="2376882"/>
                  <a:ext cx="525900" cy="143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700">
                      <a:solidFill>
                        <a:schemeClr val="dk1"/>
                      </a:solidFill>
                      <a:latin typeface="Open Sans Light"/>
                      <a:ea typeface="Open Sans Light"/>
                      <a:cs typeface="Open Sans Light"/>
                      <a:sym typeface="Open Sans Light"/>
                    </a:rPr>
                    <a:t>15 yd</a:t>
                  </a:r>
                  <a:endParaRPr sz="1100"/>
                </a:p>
              </p:txBody>
            </p:sp>
          </p:grpSp>
          <p:cxnSp>
            <p:nvCxnSpPr>
              <p:cNvPr id="527" name="Google Shape;527;p30"/>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528" name="Google Shape;528;p30"/>
            <p:cNvSpPr/>
            <p:nvPr/>
          </p:nvSpPr>
          <p:spPr>
            <a:xfrm>
              <a:off x="743325" y="1420494"/>
              <a:ext cx="84300" cy="825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29" name="Google Shape;529;p30"/>
            <p:cNvSpPr/>
            <p:nvPr/>
          </p:nvSpPr>
          <p:spPr>
            <a:xfrm>
              <a:off x="3071111" y="1460219"/>
              <a:ext cx="84300" cy="825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30" name="Google Shape;530;p30"/>
            <p:cNvSpPr/>
            <p:nvPr/>
          </p:nvSpPr>
          <p:spPr>
            <a:xfrm>
              <a:off x="3078446" y="3846189"/>
              <a:ext cx="84300" cy="825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31" name="Google Shape;531;p30"/>
            <p:cNvSpPr/>
            <p:nvPr/>
          </p:nvSpPr>
          <p:spPr>
            <a:xfrm>
              <a:off x="717750" y="3846189"/>
              <a:ext cx="84300" cy="825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32" name="Google Shape;532;p30"/>
            <p:cNvSpPr/>
            <p:nvPr/>
          </p:nvSpPr>
          <p:spPr>
            <a:xfrm>
              <a:off x="6393149" y="1460219"/>
              <a:ext cx="84300" cy="825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33" name="Google Shape;533;p30"/>
            <p:cNvSpPr/>
            <p:nvPr/>
          </p:nvSpPr>
          <p:spPr>
            <a:xfrm>
              <a:off x="4052540" y="1501530"/>
              <a:ext cx="84300" cy="825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34" name="Google Shape;534;p30"/>
            <p:cNvSpPr/>
            <p:nvPr/>
          </p:nvSpPr>
          <p:spPr>
            <a:xfrm>
              <a:off x="4065480" y="3846189"/>
              <a:ext cx="84300" cy="825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35" name="Google Shape;535;p30"/>
            <p:cNvSpPr/>
            <p:nvPr/>
          </p:nvSpPr>
          <p:spPr>
            <a:xfrm>
              <a:off x="6364782" y="3874788"/>
              <a:ext cx="84300" cy="825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9" name="Shape 539"/>
        <p:cNvGrpSpPr/>
        <p:nvPr/>
      </p:nvGrpSpPr>
      <p:grpSpPr>
        <a:xfrm>
          <a:off x="0" y="0"/>
          <a:ext cx="0" cy="0"/>
          <a:chOff x="0" y="0"/>
          <a:chExt cx="0" cy="0"/>
        </a:xfrm>
      </p:grpSpPr>
      <p:graphicFrame>
        <p:nvGraphicFramePr>
          <p:cNvPr id="540" name="Google Shape;540;p31"/>
          <p:cNvGraphicFramePr/>
          <p:nvPr/>
        </p:nvGraphicFramePr>
        <p:xfrm>
          <a:off x="5721609" y="961847"/>
          <a:ext cx="3000000" cy="3000000"/>
        </p:xfrm>
        <a:graphic>
          <a:graphicData uri="http://schemas.openxmlformats.org/drawingml/2006/table">
            <a:tbl>
              <a:tblPr>
                <a:noFill/>
                <a:tableStyleId>{66DF6BB0-0097-4E3F-BE0B-2FDFA6244CCD}</a:tableStyleId>
              </a:tblPr>
              <a:tblGrid>
                <a:gridCol w="2691975"/>
              </a:tblGrid>
              <a:tr h="251200">
                <a:tc>
                  <a:txBody>
                    <a:bodyPr/>
                    <a:lstStyle/>
                    <a:p>
                      <a:pPr indent="0" lvl="0" marL="0" rtl="0" algn="ctr">
                        <a:spcBef>
                          <a:spcPts val="0"/>
                        </a:spcBef>
                        <a:spcAft>
                          <a:spcPts val="0"/>
                        </a:spcAft>
                        <a:buClr>
                          <a:schemeClr val="dk1"/>
                        </a:buClr>
                        <a:buFont typeface="Arial"/>
                        <a:buNone/>
                      </a:pPr>
                      <a:r>
                        <a:rPr lang="en" sz="1200">
                          <a:solidFill>
                            <a:srgbClr val="32394D"/>
                          </a:solidFill>
                          <a:latin typeface="Bebas Neue"/>
                          <a:ea typeface="Bebas Neue"/>
                          <a:cs typeface="Bebas Neue"/>
                          <a:sym typeface="Bebas Neue"/>
                        </a:rPr>
                        <a:t>square</a:t>
                      </a:r>
                      <a:r>
                        <a:rPr lang="en" sz="1200">
                          <a:solidFill>
                            <a:srgbClr val="32394D"/>
                          </a:solidFill>
                          <a:latin typeface="Bebas Neue"/>
                          <a:ea typeface="Bebas Neue"/>
                          <a:cs typeface="Bebas Neue"/>
                          <a:sym typeface="Bebas Neue"/>
                        </a:rPr>
                        <a:t> Passing</a:t>
                      </a:r>
                      <a:endParaRPr sz="1100"/>
                    </a:p>
                  </a:txBody>
                  <a:tcPr marT="224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93C47D"/>
                    </a:solidFill>
                  </a:tcPr>
                </a:tc>
              </a:tr>
              <a:tr h="205950">
                <a:tc>
                  <a:txBody>
                    <a:bodyPr/>
                    <a:lstStyle/>
                    <a:p>
                      <a:pPr indent="0" lvl="0" marL="0" marR="0" rtl="0" algn="ctr">
                        <a:lnSpc>
                          <a:spcPct val="100000"/>
                        </a:lnSpc>
                        <a:spcBef>
                          <a:spcPts val="0"/>
                        </a:spcBef>
                        <a:spcAft>
                          <a:spcPts val="0"/>
                        </a:spcAft>
                        <a:buClr>
                          <a:schemeClr val="dk1"/>
                        </a:buClr>
                        <a:buSzPts val="900"/>
                        <a:buFont typeface="Arial"/>
                        <a:buNone/>
                      </a:pPr>
                      <a:r>
                        <a:rPr lang="en" sz="900">
                          <a:solidFill>
                            <a:srgbClr val="32394D"/>
                          </a:solidFill>
                          <a:latin typeface="Bebas Neue"/>
                          <a:ea typeface="Bebas Neue"/>
                          <a:cs typeface="Bebas Neue"/>
                          <a:sym typeface="Bebas Neue"/>
                        </a:rPr>
                        <a:t>Purpose</a:t>
                      </a:r>
                      <a:r>
                        <a:rPr lang="en" sz="900">
                          <a:solidFill>
                            <a:schemeClr val="dk1"/>
                          </a:solidFill>
                        </a:rPr>
                        <a:t>:</a:t>
                      </a:r>
                      <a:endParaRPr sz="1100"/>
                    </a:p>
                  </a:txBody>
                  <a:tcPr marT="23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307175">
                <a:tc>
                  <a:txBody>
                    <a:bodyPr/>
                    <a:lstStyle/>
                    <a:p>
                      <a:pPr indent="-114300" lvl="0" marL="1905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Focus on receiving on the back foot to pass in another 	direction. Good firm passes with good control as well</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46450">
                <a:tc>
                  <a:txBody>
                    <a:bodyPr/>
                    <a:lstStyle/>
                    <a:p>
                      <a:pPr indent="0" lvl="0" marL="0" rtl="0" algn="ctr">
                        <a:spcBef>
                          <a:spcPts val="0"/>
                        </a:spcBef>
                        <a:spcAft>
                          <a:spcPts val="0"/>
                        </a:spcAft>
                        <a:buClr>
                          <a:schemeClr val="dk1"/>
                        </a:buClr>
                        <a:buSzPts val="800"/>
                        <a:buFont typeface="Bebas Neue"/>
                        <a:buNone/>
                      </a:pPr>
                      <a:r>
                        <a:rPr lang="en" sz="800">
                          <a:solidFill>
                            <a:schemeClr val="dk1"/>
                          </a:solidFill>
                          <a:latin typeface="Bebas Neue"/>
                          <a:ea typeface="Bebas Neue"/>
                          <a:cs typeface="Bebas Neue"/>
                          <a:sym typeface="Bebas Neue"/>
                        </a:rPr>
                        <a:t>Organization &amp; Objective</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308350">
                <a:tc>
                  <a:txBody>
                    <a:bodyPr/>
                    <a:lstStyle/>
                    <a:p>
                      <a:pPr indent="0" lvl="0" marL="63500" marR="0" rtl="0" algn="l">
                        <a:lnSpc>
                          <a:spcPct val="100000"/>
                        </a:lnSpc>
                        <a:spcBef>
                          <a:spcPts val="0"/>
                        </a:spcBef>
                        <a:spcAft>
                          <a:spcPts val="0"/>
                        </a:spcAft>
                        <a:buClr>
                          <a:schemeClr val="dk1"/>
                        </a:buClr>
                        <a:buSzPts val="800"/>
                        <a:buFont typeface="Arial"/>
                        <a:buNone/>
                      </a:pPr>
                      <a:r>
                        <a:rPr lang="en" sz="800">
                          <a:solidFill>
                            <a:schemeClr val="dk1"/>
                          </a:solidFill>
                          <a:latin typeface="Bebas Neue"/>
                          <a:ea typeface="Bebas Neue"/>
                          <a:cs typeface="Bebas Neue"/>
                          <a:sym typeface="Bebas Neue"/>
                        </a:rPr>
                        <a:t>SETUP</a:t>
                      </a:r>
                      <a:r>
                        <a:rPr b="0" i="0" lang="en" sz="800" u="none">
                          <a:solidFill>
                            <a:schemeClr val="dk1"/>
                          </a:solidFill>
                          <a:latin typeface="Arial"/>
                          <a:ea typeface="Arial"/>
                          <a:cs typeface="Arial"/>
                          <a:sym typeface="Arial"/>
                        </a:rPr>
                        <a:t>: </a:t>
                      </a:r>
                      <a:r>
                        <a:rPr b="0" i="0" lang="en" sz="800" u="none">
                          <a:solidFill>
                            <a:schemeClr val="dk1"/>
                          </a:solidFill>
                          <a:latin typeface="Times New Roman"/>
                          <a:ea typeface="Times New Roman"/>
                          <a:cs typeface="Times New Roman"/>
                          <a:sym typeface="Times New Roman"/>
                        </a:rPr>
                        <a:t>Set up a square with cones about 12yds. Have 2-3 players at each cones with multiple balls near each cone.</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188100">
                <a:tc>
                  <a:txBody>
                    <a:bodyPr/>
                    <a:lstStyle/>
                    <a:p>
                      <a:pPr indent="0" lvl="0" marL="0" rtl="0" algn="ctr">
                        <a:spcBef>
                          <a:spcPts val="0"/>
                        </a:spcBef>
                        <a:spcAft>
                          <a:spcPts val="0"/>
                        </a:spcAft>
                        <a:buClr>
                          <a:schemeClr val="dk1"/>
                        </a:buClr>
                        <a:buFont typeface="Arial"/>
                        <a:buNone/>
                      </a:pPr>
                      <a:r>
                        <a:rPr lang="en" sz="800">
                          <a:solidFill>
                            <a:schemeClr val="dk1"/>
                          </a:solidFill>
                          <a:latin typeface="Bebas Neue"/>
                          <a:ea typeface="Bebas Neue"/>
                          <a:cs typeface="Bebas Neue"/>
                          <a:sym typeface="Bebas Neue"/>
                        </a:rPr>
                        <a:t>Progressions</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907250">
                <a:tc>
                  <a:txBody>
                    <a:bodyPr/>
                    <a:lstStyle/>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Start with a dribble to about halfway and play a pass to 	the next line. Players go to the right first</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Switch directions to the left</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Go back to the right and add a give and go each cone</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Switch directions to the left</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Use lead passes – through cones set in the middle 	(advanced)</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05950">
                <a:tc>
                  <a:txBody>
                    <a:bodyPr/>
                    <a:lstStyle/>
                    <a:p>
                      <a:pPr indent="0" lvl="0" marL="0" rtl="0" algn="ctr">
                        <a:spcBef>
                          <a:spcPts val="0"/>
                        </a:spcBef>
                        <a:spcAft>
                          <a:spcPts val="0"/>
                        </a:spcAft>
                        <a:buClr>
                          <a:schemeClr val="dk1"/>
                        </a:buClr>
                        <a:buFont typeface="Arial"/>
                        <a:buNone/>
                      </a:pPr>
                      <a:r>
                        <a:rPr lang="en" sz="800">
                          <a:solidFill>
                            <a:schemeClr val="dk1"/>
                          </a:solidFill>
                          <a:latin typeface="Bebas Neue"/>
                          <a:ea typeface="Bebas Neue"/>
                          <a:cs typeface="Bebas Neue"/>
                          <a:sym typeface="Bebas Neue"/>
                        </a:rPr>
                        <a:t>Coaching Points</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548850">
                <a:tc>
                  <a:txBody>
                    <a:bodyPr/>
                    <a:lstStyle/>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Receive on the back foot</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Good weight on the pass</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Good first touch to set up a better pass</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Eyes up and always on your toes while receiving.</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r>
            </a:tbl>
          </a:graphicData>
        </a:graphic>
      </p:graphicFrame>
      <p:grpSp>
        <p:nvGrpSpPr>
          <p:cNvPr id="541" name="Google Shape;541;p31"/>
          <p:cNvGrpSpPr/>
          <p:nvPr/>
        </p:nvGrpSpPr>
        <p:grpSpPr>
          <a:xfrm>
            <a:off x="1204893" y="1103652"/>
            <a:ext cx="3190824" cy="2885680"/>
            <a:chOff x="1607001" y="1471214"/>
            <a:chExt cx="4253865" cy="3848087"/>
          </a:xfrm>
        </p:grpSpPr>
        <p:sp>
          <p:nvSpPr>
            <p:cNvPr id="542" name="Google Shape;542;p31"/>
            <p:cNvSpPr/>
            <p:nvPr/>
          </p:nvSpPr>
          <p:spPr>
            <a:xfrm>
              <a:off x="5567088" y="4809615"/>
              <a:ext cx="283210" cy="212725"/>
            </a:xfrm>
            <a:custGeom>
              <a:rect b="b" l="l" r="r" t="t"/>
              <a:pathLst>
                <a:path extrusionOk="0" h="212725" w="283210">
                  <a:moveTo>
                    <a:pt x="0" y="62199"/>
                  </a:moveTo>
                  <a:lnTo>
                    <a:pt x="62199" y="0"/>
                  </a:lnTo>
                  <a:lnTo>
                    <a:pt x="220474" y="0"/>
                  </a:lnTo>
                  <a:lnTo>
                    <a:pt x="282674" y="62199"/>
                  </a:lnTo>
                  <a:lnTo>
                    <a:pt x="282674" y="150174"/>
                  </a:lnTo>
                  <a:lnTo>
                    <a:pt x="220474" y="212374"/>
                  </a:lnTo>
                  <a:lnTo>
                    <a:pt x="62199" y="212374"/>
                  </a:lnTo>
                  <a:lnTo>
                    <a:pt x="0" y="150174"/>
                  </a:lnTo>
                  <a:lnTo>
                    <a:pt x="0" y="62199"/>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43" name="Google Shape;543;p31"/>
            <p:cNvPicPr preferRelativeResize="0"/>
            <p:nvPr/>
          </p:nvPicPr>
          <p:blipFill rotWithShape="1">
            <a:blip r:embed="rId3">
              <a:alphaModFix/>
            </a:blip>
            <a:srcRect b="0" l="0" r="0" t="0"/>
            <a:stretch/>
          </p:blipFill>
          <p:spPr>
            <a:xfrm>
              <a:off x="5618263" y="4624070"/>
              <a:ext cx="141674" cy="140944"/>
            </a:xfrm>
            <a:prstGeom prst="rect">
              <a:avLst/>
            </a:prstGeom>
            <a:noFill/>
            <a:ln>
              <a:noFill/>
            </a:ln>
          </p:spPr>
        </p:pic>
        <p:sp>
          <p:nvSpPr>
            <p:cNvPr id="544" name="Google Shape;544;p31"/>
            <p:cNvSpPr/>
            <p:nvPr/>
          </p:nvSpPr>
          <p:spPr>
            <a:xfrm>
              <a:off x="1677059" y="1493977"/>
              <a:ext cx="283210" cy="212725"/>
            </a:xfrm>
            <a:custGeom>
              <a:rect b="b" l="l" r="r" t="t"/>
              <a:pathLst>
                <a:path extrusionOk="0" h="212725" w="283210">
                  <a:moveTo>
                    <a:pt x="0" y="62204"/>
                  </a:moveTo>
                  <a:lnTo>
                    <a:pt x="62204" y="0"/>
                  </a:lnTo>
                  <a:lnTo>
                    <a:pt x="220459" y="0"/>
                  </a:lnTo>
                  <a:lnTo>
                    <a:pt x="282664" y="62204"/>
                  </a:lnTo>
                  <a:lnTo>
                    <a:pt x="282664" y="150177"/>
                  </a:lnTo>
                  <a:lnTo>
                    <a:pt x="220459" y="212379"/>
                  </a:lnTo>
                  <a:lnTo>
                    <a:pt x="62204" y="212379"/>
                  </a:lnTo>
                  <a:lnTo>
                    <a:pt x="0" y="150177"/>
                  </a:lnTo>
                  <a:lnTo>
                    <a:pt x="0" y="6220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45" name="Google Shape;545;p31"/>
            <p:cNvPicPr preferRelativeResize="0"/>
            <p:nvPr/>
          </p:nvPicPr>
          <p:blipFill rotWithShape="1">
            <a:blip r:embed="rId3">
              <a:alphaModFix/>
            </a:blip>
            <a:srcRect b="0" l="0" r="0" t="0"/>
            <a:stretch/>
          </p:blipFill>
          <p:spPr>
            <a:xfrm>
              <a:off x="1765796" y="1706356"/>
              <a:ext cx="141676" cy="140944"/>
            </a:xfrm>
            <a:prstGeom prst="rect">
              <a:avLst/>
            </a:prstGeom>
            <a:noFill/>
            <a:ln>
              <a:noFill/>
            </a:ln>
          </p:spPr>
        </p:pic>
        <p:sp>
          <p:nvSpPr>
            <p:cNvPr id="546" name="Google Shape;546;p31"/>
            <p:cNvSpPr/>
            <p:nvPr/>
          </p:nvSpPr>
          <p:spPr>
            <a:xfrm>
              <a:off x="1959723" y="1706356"/>
              <a:ext cx="3588385" cy="3209925"/>
            </a:xfrm>
            <a:custGeom>
              <a:rect b="b" l="l" r="r" t="t"/>
              <a:pathLst>
                <a:path extrusionOk="0" h="3209925" w="3588385">
                  <a:moveTo>
                    <a:pt x="0" y="0"/>
                  </a:moveTo>
                  <a:lnTo>
                    <a:pt x="3588265" y="0"/>
                  </a:lnTo>
                  <a:lnTo>
                    <a:pt x="3588265" y="3209433"/>
                  </a:lnTo>
                  <a:lnTo>
                    <a:pt x="0" y="3209433"/>
                  </a:lnTo>
                  <a:lnTo>
                    <a:pt x="0" y="0"/>
                  </a:lnTo>
                  <a:close/>
                </a:path>
              </a:pathLst>
            </a:custGeom>
            <a:noFill/>
            <a:ln cap="flat" cmpd="sng" w="190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547" name="Google Shape;547;p31"/>
            <p:cNvSpPr/>
            <p:nvPr/>
          </p:nvSpPr>
          <p:spPr>
            <a:xfrm>
              <a:off x="1607001" y="1471214"/>
              <a:ext cx="4253865" cy="3716020"/>
            </a:xfrm>
            <a:custGeom>
              <a:rect b="b" l="l" r="r" t="t"/>
              <a:pathLst>
                <a:path extrusionOk="0" h="3716020" w="4253865">
                  <a:moveTo>
                    <a:pt x="0" y="3565525"/>
                  </a:moveTo>
                  <a:lnTo>
                    <a:pt x="62204" y="3503325"/>
                  </a:lnTo>
                  <a:lnTo>
                    <a:pt x="220462" y="3503325"/>
                  </a:lnTo>
                  <a:lnTo>
                    <a:pt x="282664" y="3565525"/>
                  </a:lnTo>
                  <a:lnTo>
                    <a:pt x="282664" y="3653500"/>
                  </a:lnTo>
                  <a:lnTo>
                    <a:pt x="220462" y="3715700"/>
                  </a:lnTo>
                  <a:lnTo>
                    <a:pt x="62204" y="3715700"/>
                  </a:lnTo>
                  <a:lnTo>
                    <a:pt x="0" y="3653500"/>
                  </a:lnTo>
                  <a:lnTo>
                    <a:pt x="0" y="3565525"/>
                  </a:lnTo>
                  <a:close/>
                </a:path>
                <a:path extrusionOk="0" h="3716020" w="4253865">
                  <a:moveTo>
                    <a:pt x="3971162" y="62204"/>
                  </a:moveTo>
                  <a:lnTo>
                    <a:pt x="4033361" y="0"/>
                  </a:lnTo>
                  <a:lnTo>
                    <a:pt x="4191611" y="0"/>
                  </a:lnTo>
                  <a:lnTo>
                    <a:pt x="4253811" y="62204"/>
                  </a:lnTo>
                  <a:lnTo>
                    <a:pt x="4253811" y="150177"/>
                  </a:lnTo>
                  <a:lnTo>
                    <a:pt x="4191611" y="212382"/>
                  </a:lnTo>
                  <a:lnTo>
                    <a:pt x="4033361" y="212382"/>
                  </a:lnTo>
                  <a:lnTo>
                    <a:pt x="3971162" y="150177"/>
                  </a:lnTo>
                  <a:lnTo>
                    <a:pt x="3971162" y="6220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548" name="Google Shape;548;p31"/>
            <p:cNvSpPr/>
            <p:nvPr/>
          </p:nvSpPr>
          <p:spPr>
            <a:xfrm>
              <a:off x="5723788" y="2405315"/>
              <a:ext cx="36195" cy="1440179"/>
            </a:xfrm>
            <a:custGeom>
              <a:rect b="b" l="l" r="r" t="t"/>
              <a:pathLst>
                <a:path extrusionOk="0" h="1440179" w="36195">
                  <a:moveTo>
                    <a:pt x="36149" y="1439652"/>
                  </a:moveTo>
                  <a:lnTo>
                    <a:pt x="0"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49" name="Google Shape;549;p31"/>
            <p:cNvPicPr preferRelativeResize="0"/>
            <p:nvPr/>
          </p:nvPicPr>
          <p:blipFill rotWithShape="1">
            <a:blip r:embed="rId4">
              <a:alphaModFix/>
            </a:blip>
            <a:srcRect b="0" l="0" r="0" t="0"/>
            <a:stretch/>
          </p:blipFill>
          <p:spPr>
            <a:xfrm>
              <a:off x="5662325" y="2261392"/>
              <a:ext cx="122949" cy="159394"/>
            </a:xfrm>
            <a:prstGeom prst="rect">
              <a:avLst/>
            </a:prstGeom>
            <a:noFill/>
            <a:ln>
              <a:noFill/>
            </a:ln>
          </p:spPr>
        </p:pic>
        <p:sp>
          <p:nvSpPr>
            <p:cNvPr id="550" name="Google Shape;550;p31"/>
            <p:cNvSpPr/>
            <p:nvPr/>
          </p:nvSpPr>
          <p:spPr>
            <a:xfrm>
              <a:off x="1818391" y="2638269"/>
              <a:ext cx="0" cy="1814829"/>
            </a:xfrm>
            <a:custGeom>
              <a:rect b="b" l="l" r="r" t="t"/>
              <a:pathLst>
                <a:path extrusionOk="0" h="1814829" w="120000">
                  <a:moveTo>
                    <a:pt x="0" y="0"/>
                  </a:moveTo>
                  <a:lnTo>
                    <a:pt x="0" y="1814346"/>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51" name="Google Shape;551;p31"/>
            <p:cNvPicPr preferRelativeResize="0"/>
            <p:nvPr/>
          </p:nvPicPr>
          <p:blipFill rotWithShape="1">
            <a:blip r:embed="rId5">
              <a:alphaModFix/>
            </a:blip>
            <a:srcRect b="0" l="0" r="0" t="0"/>
            <a:stretch/>
          </p:blipFill>
          <p:spPr>
            <a:xfrm>
              <a:off x="1756906" y="4438328"/>
              <a:ext cx="122969" cy="158249"/>
            </a:xfrm>
            <a:prstGeom prst="rect">
              <a:avLst/>
            </a:prstGeom>
            <a:noFill/>
            <a:ln>
              <a:noFill/>
            </a:ln>
          </p:spPr>
        </p:pic>
        <p:sp>
          <p:nvSpPr>
            <p:cNvPr id="552" name="Google Shape;552;p31"/>
            <p:cNvSpPr/>
            <p:nvPr/>
          </p:nvSpPr>
          <p:spPr>
            <a:xfrm>
              <a:off x="1836633" y="1847301"/>
              <a:ext cx="0" cy="346710"/>
            </a:xfrm>
            <a:custGeom>
              <a:rect b="b" l="l" r="r" t="t"/>
              <a:pathLst>
                <a:path extrusionOk="0" h="346710" w="120000">
                  <a:moveTo>
                    <a:pt x="0" y="0"/>
                  </a:moveTo>
                  <a:lnTo>
                    <a:pt x="0" y="346189"/>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53" name="Google Shape;553;p31"/>
            <p:cNvPicPr preferRelativeResize="0"/>
            <p:nvPr/>
          </p:nvPicPr>
          <p:blipFill rotWithShape="1">
            <a:blip r:embed="rId5">
              <a:alphaModFix/>
            </a:blip>
            <a:srcRect b="0" l="0" r="0" t="0"/>
            <a:stretch/>
          </p:blipFill>
          <p:spPr>
            <a:xfrm>
              <a:off x="1775148" y="2179203"/>
              <a:ext cx="122969" cy="158252"/>
            </a:xfrm>
            <a:prstGeom prst="rect">
              <a:avLst/>
            </a:prstGeom>
            <a:noFill/>
            <a:ln>
              <a:noFill/>
            </a:ln>
          </p:spPr>
        </p:pic>
        <p:sp>
          <p:nvSpPr>
            <p:cNvPr id="554" name="Google Shape;554;p31"/>
            <p:cNvSpPr/>
            <p:nvPr/>
          </p:nvSpPr>
          <p:spPr>
            <a:xfrm>
              <a:off x="5689988" y="4185366"/>
              <a:ext cx="1904" cy="349250"/>
            </a:xfrm>
            <a:custGeom>
              <a:rect b="b" l="l" r="r" t="t"/>
              <a:pathLst>
                <a:path extrusionOk="0" h="349250" w="1904">
                  <a:moveTo>
                    <a:pt x="1799" y="348849"/>
                  </a:moveTo>
                  <a:lnTo>
                    <a:pt x="0"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55" name="Google Shape;555;p31"/>
            <p:cNvPicPr preferRelativeResize="0"/>
            <p:nvPr/>
          </p:nvPicPr>
          <p:blipFill rotWithShape="1">
            <a:blip r:embed="rId6">
              <a:alphaModFix/>
            </a:blip>
            <a:srcRect b="0" l="0" r="0" t="0"/>
            <a:stretch/>
          </p:blipFill>
          <p:spPr>
            <a:xfrm>
              <a:off x="5628501" y="4041404"/>
              <a:ext cx="122974" cy="158474"/>
            </a:xfrm>
            <a:prstGeom prst="rect">
              <a:avLst/>
            </a:prstGeom>
            <a:noFill/>
            <a:ln>
              <a:noFill/>
            </a:ln>
          </p:spPr>
        </p:pic>
        <p:sp>
          <p:nvSpPr>
            <p:cNvPr id="556" name="Google Shape;556;p31"/>
            <p:cNvSpPr/>
            <p:nvPr/>
          </p:nvSpPr>
          <p:spPr>
            <a:xfrm>
              <a:off x="3703492" y="5185814"/>
              <a:ext cx="1557654" cy="1270"/>
            </a:xfrm>
            <a:custGeom>
              <a:rect b="b" l="l" r="r" t="t"/>
              <a:pathLst>
                <a:path extrusionOk="0" h="1270" w="1557654">
                  <a:moveTo>
                    <a:pt x="0" y="1099"/>
                  </a:moveTo>
                  <a:lnTo>
                    <a:pt x="1557246"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57" name="Google Shape;557;p31"/>
            <p:cNvPicPr preferRelativeResize="0"/>
            <p:nvPr/>
          </p:nvPicPr>
          <p:blipFill rotWithShape="1">
            <a:blip r:embed="rId7">
              <a:alphaModFix/>
            </a:blip>
            <a:srcRect b="0" l="0" r="0" t="0"/>
            <a:stretch/>
          </p:blipFill>
          <p:spPr>
            <a:xfrm>
              <a:off x="5246426" y="5124327"/>
              <a:ext cx="158299" cy="122974"/>
            </a:xfrm>
            <a:prstGeom prst="rect">
              <a:avLst/>
            </a:prstGeom>
            <a:noFill/>
            <a:ln>
              <a:noFill/>
            </a:ln>
          </p:spPr>
        </p:pic>
        <p:sp>
          <p:nvSpPr>
            <p:cNvPr id="558" name="Google Shape;558;p31"/>
            <p:cNvSpPr/>
            <p:nvPr/>
          </p:nvSpPr>
          <p:spPr>
            <a:xfrm>
              <a:off x="2357750" y="1526661"/>
              <a:ext cx="1465579" cy="30480"/>
            </a:xfrm>
            <a:custGeom>
              <a:rect b="b" l="l" r="r" t="t"/>
              <a:pathLst>
                <a:path extrusionOk="0" h="30480" w="1465579">
                  <a:moveTo>
                    <a:pt x="1465567" y="0"/>
                  </a:moveTo>
                  <a:lnTo>
                    <a:pt x="0" y="30197"/>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59" name="Google Shape;559;p31"/>
            <p:cNvPicPr preferRelativeResize="0"/>
            <p:nvPr/>
          </p:nvPicPr>
          <p:blipFill rotWithShape="1">
            <a:blip r:embed="rId8">
              <a:alphaModFix/>
            </a:blip>
            <a:srcRect b="0" l="0" r="0" t="0"/>
            <a:stretch/>
          </p:blipFill>
          <p:spPr>
            <a:xfrm>
              <a:off x="2213815" y="1495382"/>
              <a:ext cx="159194" cy="122952"/>
            </a:xfrm>
            <a:prstGeom prst="rect">
              <a:avLst/>
            </a:prstGeom>
            <a:noFill/>
            <a:ln>
              <a:noFill/>
            </a:ln>
          </p:spPr>
        </p:pic>
        <p:sp>
          <p:nvSpPr>
            <p:cNvPr id="560" name="Google Shape;560;p31"/>
            <p:cNvSpPr/>
            <p:nvPr/>
          </p:nvSpPr>
          <p:spPr>
            <a:xfrm>
              <a:off x="2119085" y="5257814"/>
              <a:ext cx="714375" cy="0"/>
            </a:xfrm>
            <a:custGeom>
              <a:rect b="b" l="l" r="r" t="t"/>
              <a:pathLst>
                <a:path extrusionOk="0" h="120000" w="714375">
                  <a:moveTo>
                    <a:pt x="0" y="0"/>
                  </a:moveTo>
                  <a:lnTo>
                    <a:pt x="714283"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61" name="Google Shape;561;p31"/>
            <p:cNvPicPr preferRelativeResize="0"/>
            <p:nvPr/>
          </p:nvPicPr>
          <p:blipFill rotWithShape="1">
            <a:blip r:embed="rId9">
              <a:alphaModFix/>
            </a:blip>
            <a:srcRect b="0" l="0" r="0" t="0"/>
            <a:stretch/>
          </p:blipFill>
          <p:spPr>
            <a:xfrm>
              <a:off x="2819081" y="5196327"/>
              <a:ext cx="158274" cy="122974"/>
            </a:xfrm>
            <a:prstGeom prst="rect">
              <a:avLst/>
            </a:prstGeom>
            <a:noFill/>
            <a:ln>
              <a:noFill/>
            </a:ln>
          </p:spPr>
        </p:pic>
        <p:sp>
          <p:nvSpPr>
            <p:cNvPr id="562" name="Google Shape;562;p31"/>
            <p:cNvSpPr/>
            <p:nvPr/>
          </p:nvSpPr>
          <p:spPr>
            <a:xfrm>
              <a:off x="4909615" y="1548386"/>
              <a:ext cx="382904" cy="15875"/>
            </a:xfrm>
            <a:custGeom>
              <a:rect b="b" l="l" r="r" t="t"/>
              <a:pathLst>
                <a:path extrusionOk="0" h="15875" w="382904">
                  <a:moveTo>
                    <a:pt x="382424" y="15719"/>
                  </a:moveTo>
                  <a:lnTo>
                    <a:pt x="0"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63" name="Google Shape;563;p31"/>
            <p:cNvPicPr preferRelativeResize="0"/>
            <p:nvPr/>
          </p:nvPicPr>
          <p:blipFill rotWithShape="1">
            <a:blip r:embed="rId10">
              <a:alphaModFix/>
            </a:blip>
            <a:srcRect b="0" l="0" r="0" t="0"/>
            <a:stretch/>
          </p:blipFill>
          <p:spPr>
            <a:xfrm>
              <a:off x="4765777" y="1486942"/>
              <a:ext cx="160074" cy="122892"/>
            </a:xfrm>
            <a:prstGeom prst="rect">
              <a:avLst/>
            </a:prstGeom>
            <a:noFill/>
            <a:ln>
              <a:noFill/>
            </a:ln>
          </p:spPr>
        </p:pic>
        <p:sp>
          <p:nvSpPr>
            <p:cNvPr id="564" name="Google Shape;564;p31"/>
            <p:cNvSpPr/>
            <p:nvPr/>
          </p:nvSpPr>
          <p:spPr>
            <a:xfrm>
              <a:off x="3584384" y="2299880"/>
              <a:ext cx="120650" cy="1700529"/>
            </a:xfrm>
            <a:custGeom>
              <a:rect b="b" l="l" r="r" t="t"/>
              <a:pathLst>
                <a:path extrusionOk="0" h="1700529" w="120650">
                  <a:moveTo>
                    <a:pt x="119100" y="598690"/>
                  </a:moveTo>
                  <a:lnTo>
                    <a:pt x="59550" y="468566"/>
                  </a:lnTo>
                  <a:lnTo>
                    <a:pt x="0" y="598690"/>
                  </a:lnTo>
                  <a:lnTo>
                    <a:pt x="119100" y="598690"/>
                  </a:lnTo>
                  <a:close/>
                </a:path>
                <a:path extrusionOk="0" h="1700529" w="120650">
                  <a:moveTo>
                    <a:pt x="119100" y="130124"/>
                  </a:moveTo>
                  <a:lnTo>
                    <a:pt x="59550" y="0"/>
                  </a:lnTo>
                  <a:lnTo>
                    <a:pt x="0" y="130124"/>
                  </a:lnTo>
                  <a:lnTo>
                    <a:pt x="119100" y="130124"/>
                  </a:lnTo>
                  <a:close/>
                </a:path>
                <a:path extrusionOk="0" h="1700529" w="120650">
                  <a:moveTo>
                    <a:pt x="119799" y="1699945"/>
                  </a:moveTo>
                  <a:lnTo>
                    <a:pt x="60248" y="1569821"/>
                  </a:lnTo>
                  <a:lnTo>
                    <a:pt x="698" y="1699945"/>
                  </a:lnTo>
                  <a:lnTo>
                    <a:pt x="119799" y="1699945"/>
                  </a:lnTo>
                  <a:close/>
                </a:path>
                <a:path extrusionOk="0" h="1700529" w="120650">
                  <a:moveTo>
                    <a:pt x="120129" y="1214374"/>
                  </a:moveTo>
                  <a:lnTo>
                    <a:pt x="60579" y="1084262"/>
                  </a:lnTo>
                  <a:lnTo>
                    <a:pt x="1003" y="1214374"/>
                  </a:lnTo>
                  <a:lnTo>
                    <a:pt x="120129" y="1214374"/>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grpSp>
      <p:sp>
        <p:nvSpPr>
          <p:cNvPr id="565" name="Google Shape;565;p31"/>
          <p:cNvSpPr/>
          <p:nvPr/>
        </p:nvSpPr>
        <p:spPr>
          <a:xfrm>
            <a:off x="4175522" y="3810000"/>
            <a:ext cx="211699" cy="159544"/>
          </a:xfrm>
          <a:custGeom>
            <a:rect b="b" l="l" r="r" t="t"/>
            <a:pathLst>
              <a:path extrusionOk="0" h="212725" w="283210">
                <a:moveTo>
                  <a:pt x="0" y="62199"/>
                </a:moveTo>
                <a:lnTo>
                  <a:pt x="62199" y="0"/>
                </a:lnTo>
                <a:lnTo>
                  <a:pt x="220474" y="0"/>
                </a:lnTo>
                <a:lnTo>
                  <a:pt x="282674" y="62199"/>
                </a:lnTo>
                <a:lnTo>
                  <a:pt x="282674" y="150174"/>
                </a:lnTo>
                <a:lnTo>
                  <a:pt x="220474" y="212374"/>
                </a:lnTo>
                <a:lnTo>
                  <a:pt x="62199" y="212374"/>
                </a:lnTo>
                <a:lnTo>
                  <a:pt x="0" y="150174"/>
                </a:lnTo>
                <a:lnTo>
                  <a:pt x="0" y="62199"/>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566" name="Google Shape;566;p31"/>
          <p:cNvSpPr/>
          <p:nvPr/>
        </p:nvSpPr>
        <p:spPr>
          <a:xfrm>
            <a:off x="1204913" y="3943350"/>
            <a:ext cx="213116" cy="159544"/>
          </a:xfrm>
          <a:custGeom>
            <a:rect b="b" l="l" r="r" t="t"/>
            <a:pathLst>
              <a:path extrusionOk="0" h="212725" w="283210">
                <a:moveTo>
                  <a:pt x="0" y="62199"/>
                </a:moveTo>
                <a:lnTo>
                  <a:pt x="62204" y="0"/>
                </a:lnTo>
                <a:lnTo>
                  <a:pt x="220462" y="0"/>
                </a:lnTo>
                <a:lnTo>
                  <a:pt x="282664" y="62199"/>
                </a:lnTo>
                <a:lnTo>
                  <a:pt x="282664" y="150174"/>
                </a:lnTo>
                <a:lnTo>
                  <a:pt x="220462" y="212374"/>
                </a:lnTo>
                <a:lnTo>
                  <a:pt x="62204" y="212374"/>
                </a:lnTo>
                <a:lnTo>
                  <a:pt x="0" y="150174"/>
                </a:lnTo>
                <a:lnTo>
                  <a:pt x="0" y="62199"/>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567" name="Google Shape;567;p31"/>
          <p:cNvSpPr/>
          <p:nvPr/>
        </p:nvSpPr>
        <p:spPr>
          <a:xfrm>
            <a:off x="1271588" y="901303"/>
            <a:ext cx="211699" cy="159544"/>
          </a:xfrm>
          <a:custGeom>
            <a:rect b="b" l="l" r="r" t="t"/>
            <a:pathLst>
              <a:path extrusionOk="0" h="212725" w="283210">
                <a:moveTo>
                  <a:pt x="0" y="62204"/>
                </a:moveTo>
                <a:lnTo>
                  <a:pt x="62204" y="0"/>
                </a:lnTo>
                <a:lnTo>
                  <a:pt x="220462" y="0"/>
                </a:lnTo>
                <a:lnTo>
                  <a:pt x="282664" y="62204"/>
                </a:lnTo>
                <a:lnTo>
                  <a:pt x="282664" y="150177"/>
                </a:lnTo>
                <a:lnTo>
                  <a:pt x="220462" y="212382"/>
                </a:lnTo>
                <a:lnTo>
                  <a:pt x="62204" y="212382"/>
                </a:lnTo>
                <a:lnTo>
                  <a:pt x="0" y="150177"/>
                </a:lnTo>
                <a:lnTo>
                  <a:pt x="0" y="6220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568" name="Google Shape;568;p31"/>
          <p:cNvSpPr/>
          <p:nvPr/>
        </p:nvSpPr>
        <p:spPr>
          <a:xfrm>
            <a:off x="4183856" y="901303"/>
            <a:ext cx="211699" cy="159544"/>
          </a:xfrm>
          <a:custGeom>
            <a:rect b="b" l="l" r="r" t="t"/>
            <a:pathLst>
              <a:path extrusionOk="0" h="212725" w="283210">
                <a:moveTo>
                  <a:pt x="0" y="62204"/>
                </a:moveTo>
                <a:lnTo>
                  <a:pt x="62199" y="0"/>
                </a:lnTo>
                <a:lnTo>
                  <a:pt x="220449" y="0"/>
                </a:lnTo>
                <a:lnTo>
                  <a:pt x="282649" y="62204"/>
                </a:lnTo>
                <a:lnTo>
                  <a:pt x="282649" y="150177"/>
                </a:lnTo>
                <a:lnTo>
                  <a:pt x="220449" y="212382"/>
                </a:lnTo>
                <a:lnTo>
                  <a:pt x="62199" y="212382"/>
                </a:lnTo>
                <a:lnTo>
                  <a:pt x="0" y="150177"/>
                </a:lnTo>
                <a:lnTo>
                  <a:pt x="0" y="6220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2" name="Shape 572"/>
        <p:cNvGrpSpPr/>
        <p:nvPr/>
      </p:nvGrpSpPr>
      <p:grpSpPr>
        <a:xfrm>
          <a:off x="0" y="0"/>
          <a:ext cx="0" cy="0"/>
          <a:chOff x="0" y="0"/>
          <a:chExt cx="0" cy="0"/>
        </a:xfrm>
      </p:grpSpPr>
      <p:graphicFrame>
        <p:nvGraphicFramePr>
          <p:cNvPr id="573" name="Google Shape;573;p32"/>
          <p:cNvGraphicFramePr/>
          <p:nvPr/>
        </p:nvGraphicFramePr>
        <p:xfrm>
          <a:off x="5828109" y="765572"/>
          <a:ext cx="3000000" cy="3000000"/>
        </p:xfrm>
        <a:graphic>
          <a:graphicData uri="http://schemas.openxmlformats.org/drawingml/2006/table">
            <a:tbl>
              <a:tblPr>
                <a:noFill/>
                <a:tableStyleId>{66DF6BB0-0097-4E3F-BE0B-2FDFA6244CCD}</a:tableStyleId>
              </a:tblPr>
              <a:tblGrid>
                <a:gridCol w="2691975"/>
              </a:tblGrid>
              <a:tr h="251200">
                <a:tc>
                  <a:txBody>
                    <a:bodyPr/>
                    <a:lstStyle/>
                    <a:p>
                      <a:pPr indent="0" lvl="0" marL="0" rtl="0" algn="ctr">
                        <a:spcBef>
                          <a:spcPts val="0"/>
                        </a:spcBef>
                        <a:spcAft>
                          <a:spcPts val="0"/>
                        </a:spcAft>
                        <a:buClr>
                          <a:schemeClr val="dk1"/>
                        </a:buClr>
                        <a:buFont typeface="Arial"/>
                        <a:buNone/>
                      </a:pPr>
                      <a:r>
                        <a:rPr lang="en" sz="1200">
                          <a:solidFill>
                            <a:srgbClr val="32394D"/>
                          </a:solidFill>
                          <a:latin typeface="Bebas Neue"/>
                          <a:ea typeface="Bebas Neue"/>
                          <a:cs typeface="Bebas Neue"/>
                          <a:sym typeface="Bebas Neue"/>
                        </a:rPr>
                        <a:t>X-Pattern Passing</a:t>
                      </a:r>
                      <a:endParaRPr sz="1100"/>
                    </a:p>
                  </a:txBody>
                  <a:tcPr marT="224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93C47D"/>
                    </a:solidFill>
                  </a:tcPr>
                </a:tc>
              </a:tr>
              <a:tr h="205950">
                <a:tc>
                  <a:txBody>
                    <a:bodyPr/>
                    <a:lstStyle/>
                    <a:p>
                      <a:pPr indent="0" lvl="0" marL="0" marR="0" rtl="0" algn="ctr">
                        <a:lnSpc>
                          <a:spcPct val="100000"/>
                        </a:lnSpc>
                        <a:spcBef>
                          <a:spcPts val="0"/>
                        </a:spcBef>
                        <a:spcAft>
                          <a:spcPts val="0"/>
                        </a:spcAft>
                        <a:buClr>
                          <a:schemeClr val="dk1"/>
                        </a:buClr>
                        <a:buSzPts val="900"/>
                        <a:buFont typeface="Arial"/>
                        <a:buNone/>
                      </a:pPr>
                      <a:r>
                        <a:rPr lang="en" sz="900">
                          <a:solidFill>
                            <a:srgbClr val="32394D"/>
                          </a:solidFill>
                          <a:latin typeface="Bebas Neue"/>
                          <a:ea typeface="Bebas Neue"/>
                          <a:cs typeface="Bebas Neue"/>
                          <a:sym typeface="Bebas Neue"/>
                        </a:rPr>
                        <a:t>Purpose</a:t>
                      </a:r>
                      <a:r>
                        <a:rPr b="0" i="0" lang="en" sz="900" u="none">
                          <a:solidFill>
                            <a:schemeClr val="dk1"/>
                          </a:solidFill>
                          <a:latin typeface="Arial"/>
                          <a:ea typeface="Arial"/>
                          <a:cs typeface="Arial"/>
                          <a:sym typeface="Arial"/>
                        </a:rPr>
                        <a:t>:</a:t>
                      </a:r>
                      <a:endParaRPr sz="1100"/>
                    </a:p>
                  </a:txBody>
                  <a:tcPr marT="23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307175">
                <a:tc>
                  <a:txBody>
                    <a:bodyPr/>
                    <a:lstStyle/>
                    <a:p>
                      <a:pPr indent="-114300" lvl="0" marL="1905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Speed dribble and passing pattern that allows player 	movement into new space</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46450">
                <a:tc>
                  <a:txBody>
                    <a:bodyPr/>
                    <a:lstStyle/>
                    <a:p>
                      <a:pPr indent="0" lvl="0" marL="0" rtl="0" algn="ctr">
                        <a:spcBef>
                          <a:spcPts val="0"/>
                        </a:spcBef>
                        <a:spcAft>
                          <a:spcPts val="0"/>
                        </a:spcAft>
                        <a:buClr>
                          <a:schemeClr val="dk1"/>
                        </a:buClr>
                        <a:buSzPts val="800"/>
                        <a:buFont typeface="Bebas Neue"/>
                        <a:buNone/>
                      </a:pPr>
                      <a:r>
                        <a:rPr lang="en" sz="800">
                          <a:solidFill>
                            <a:schemeClr val="dk1"/>
                          </a:solidFill>
                          <a:latin typeface="Bebas Neue"/>
                          <a:ea typeface="Bebas Neue"/>
                          <a:cs typeface="Bebas Neue"/>
                          <a:sym typeface="Bebas Neue"/>
                        </a:rPr>
                        <a:t>Organization &amp; Objective</a:t>
                      </a:r>
                      <a:endParaRPr sz="800">
                        <a:solidFill>
                          <a:schemeClr val="dk1"/>
                        </a:solidFill>
                      </a:endParaRPr>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548850">
                <a:tc>
                  <a:txBody>
                    <a:bodyPr/>
                    <a:lstStyle/>
                    <a:p>
                      <a:pPr indent="0" lvl="0" marL="63500" marR="0" rtl="0" algn="l">
                        <a:lnSpc>
                          <a:spcPct val="100000"/>
                        </a:lnSpc>
                        <a:spcBef>
                          <a:spcPts val="0"/>
                        </a:spcBef>
                        <a:spcAft>
                          <a:spcPts val="0"/>
                        </a:spcAft>
                        <a:buClr>
                          <a:schemeClr val="dk1"/>
                        </a:buClr>
                        <a:buSzPts val="800"/>
                        <a:buFont typeface="Arial"/>
                        <a:buNone/>
                      </a:pPr>
                      <a:r>
                        <a:rPr b="0" i="0" lang="en" sz="800" u="none">
                          <a:solidFill>
                            <a:schemeClr val="dk1"/>
                          </a:solidFill>
                          <a:latin typeface="Arial"/>
                          <a:ea typeface="Arial"/>
                          <a:cs typeface="Arial"/>
                          <a:sym typeface="Arial"/>
                        </a:rPr>
                        <a:t>SETUP: </a:t>
                      </a:r>
                      <a:r>
                        <a:rPr b="0" i="0" lang="en" sz="800" u="none">
                          <a:solidFill>
                            <a:schemeClr val="dk1"/>
                          </a:solidFill>
                          <a:latin typeface="Times New Roman"/>
                          <a:ea typeface="Times New Roman"/>
                          <a:cs typeface="Times New Roman"/>
                          <a:sym typeface="Times New Roman"/>
                        </a:rPr>
                        <a:t>Set up a 10yd by 10yd square. Place 2 or 3 players at each corner. Place cones on one side as a marker for halfway. Place a cone directly in the middle so players can use that as a reference place.</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188100">
                <a:tc>
                  <a:txBody>
                    <a:bodyPr/>
                    <a:lstStyle/>
                    <a:p>
                      <a:pPr indent="0" lvl="0" marL="0" rtl="0" algn="ctr">
                        <a:spcBef>
                          <a:spcPts val="0"/>
                        </a:spcBef>
                        <a:spcAft>
                          <a:spcPts val="0"/>
                        </a:spcAft>
                        <a:buClr>
                          <a:schemeClr val="dk1"/>
                        </a:buClr>
                        <a:buFont typeface="Arial"/>
                        <a:buNone/>
                      </a:pPr>
                      <a:r>
                        <a:rPr lang="en" sz="800">
                          <a:solidFill>
                            <a:srgbClr val="32394D"/>
                          </a:solidFill>
                          <a:latin typeface="Bebas Neue"/>
                          <a:ea typeface="Bebas Neue"/>
                          <a:cs typeface="Bebas Neue"/>
                          <a:sym typeface="Bebas Neue"/>
                        </a:rPr>
                        <a:t>Progressions</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907250">
                <a:tc>
                  <a:txBody>
                    <a:bodyPr/>
                    <a:lstStyle/>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Speed dribble to next spot and lay ball off to next player</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R/L Only</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Dribble halfway and pass</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Skill move at the center</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Play one give and go (mark a cone)</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Give and goes at every cone</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Condense the X. Players use passes the whole rotation.</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05950">
                <a:tc>
                  <a:txBody>
                    <a:bodyPr/>
                    <a:lstStyle/>
                    <a:p>
                      <a:pPr indent="0" lvl="0" marL="0" rtl="0" algn="ctr">
                        <a:spcBef>
                          <a:spcPts val="0"/>
                        </a:spcBef>
                        <a:spcAft>
                          <a:spcPts val="0"/>
                        </a:spcAft>
                        <a:buClr>
                          <a:schemeClr val="dk1"/>
                        </a:buClr>
                        <a:buFont typeface="Arial"/>
                        <a:buNone/>
                      </a:pPr>
                      <a:r>
                        <a:rPr lang="en" sz="800">
                          <a:solidFill>
                            <a:srgbClr val="32394D"/>
                          </a:solidFill>
                          <a:latin typeface="Bebas Neue"/>
                          <a:ea typeface="Bebas Neue"/>
                          <a:cs typeface="Bebas Neue"/>
                          <a:sym typeface="Bebas Neue"/>
                        </a:rPr>
                        <a:t>Coaching Points</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548850">
                <a:tc>
                  <a:txBody>
                    <a:bodyPr/>
                    <a:lstStyle/>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Focus on weight of pass</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Good first touch</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Using the right parts of the foot to make good passes</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Eye contact and demanding the ball</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r>
            </a:tbl>
          </a:graphicData>
        </a:graphic>
      </p:graphicFrame>
      <p:sp>
        <p:nvSpPr>
          <p:cNvPr id="574" name="Google Shape;574;p32"/>
          <p:cNvSpPr/>
          <p:nvPr/>
        </p:nvSpPr>
        <p:spPr>
          <a:xfrm>
            <a:off x="3874294" y="3751659"/>
            <a:ext cx="213116" cy="159544"/>
          </a:xfrm>
          <a:custGeom>
            <a:rect b="b" l="l" r="r" t="t"/>
            <a:pathLst>
              <a:path extrusionOk="0" h="212725" w="283210">
                <a:moveTo>
                  <a:pt x="0" y="62224"/>
                </a:moveTo>
                <a:lnTo>
                  <a:pt x="62199" y="0"/>
                </a:lnTo>
                <a:lnTo>
                  <a:pt x="220474" y="0"/>
                </a:lnTo>
                <a:lnTo>
                  <a:pt x="282674" y="62224"/>
                </a:lnTo>
                <a:lnTo>
                  <a:pt x="282674" y="150174"/>
                </a:lnTo>
                <a:lnTo>
                  <a:pt x="220474" y="212399"/>
                </a:lnTo>
                <a:lnTo>
                  <a:pt x="62199" y="212399"/>
                </a:lnTo>
                <a:lnTo>
                  <a:pt x="0" y="150174"/>
                </a:lnTo>
                <a:lnTo>
                  <a:pt x="0" y="6222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grpSp>
        <p:nvGrpSpPr>
          <p:cNvPr id="575" name="Google Shape;575;p32"/>
          <p:cNvGrpSpPr/>
          <p:nvPr/>
        </p:nvGrpSpPr>
        <p:grpSpPr>
          <a:xfrm>
            <a:off x="1428750" y="1443032"/>
            <a:ext cx="2659039" cy="2388131"/>
            <a:chOff x="1904238" y="1923506"/>
            <a:chExt cx="3545386" cy="3185449"/>
          </a:xfrm>
        </p:grpSpPr>
        <p:sp>
          <p:nvSpPr>
            <p:cNvPr id="576" name="Google Shape;576;p32"/>
            <p:cNvSpPr/>
            <p:nvPr/>
          </p:nvSpPr>
          <p:spPr>
            <a:xfrm>
              <a:off x="3546742" y="3350443"/>
              <a:ext cx="287020" cy="257810"/>
            </a:xfrm>
            <a:custGeom>
              <a:rect b="b" l="l" r="r" t="t"/>
              <a:pathLst>
                <a:path extrusionOk="0" h="257810" w="287020">
                  <a:moveTo>
                    <a:pt x="286924" y="257599"/>
                  </a:moveTo>
                  <a:lnTo>
                    <a:pt x="0" y="257599"/>
                  </a:lnTo>
                  <a:lnTo>
                    <a:pt x="143449" y="0"/>
                  </a:lnTo>
                  <a:lnTo>
                    <a:pt x="286924"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577" name="Google Shape;577;p32"/>
            <p:cNvSpPr/>
            <p:nvPr/>
          </p:nvSpPr>
          <p:spPr>
            <a:xfrm>
              <a:off x="5166414" y="4662115"/>
              <a:ext cx="283210" cy="212725"/>
            </a:xfrm>
            <a:custGeom>
              <a:rect b="b" l="l" r="r" t="t"/>
              <a:pathLst>
                <a:path extrusionOk="0" h="212725" w="283210">
                  <a:moveTo>
                    <a:pt x="0" y="62199"/>
                  </a:moveTo>
                  <a:lnTo>
                    <a:pt x="62224" y="0"/>
                  </a:lnTo>
                  <a:lnTo>
                    <a:pt x="220474" y="0"/>
                  </a:lnTo>
                  <a:lnTo>
                    <a:pt x="282674" y="62199"/>
                  </a:lnTo>
                  <a:lnTo>
                    <a:pt x="282674" y="150174"/>
                  </a:lnTo>
                  <a:lnTo>
                    <a:pt x="220474" y="212374"/>
                  </a:lnTo>
                  <a:lnTo>
                    <a:pt x="62224" y="212374"/>
                  </a:lnTo>
                  <a:lnTo>
                    <a:pt x="0" y="150174"/>
                  </a:lnTo>
                  <a:lnTo>
                    <a:pt x="0" y="62199"/>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78" name="Google Shape;578;p32"/>
            <p:cNvPicPr preferRelativeResize="0"/>
            <p:nvPr/>
          </p:nvPicPr>
          <p:blipFill rotWithShape="1">
            <a:blip r:embed="rId3">
              <a:alphaModFix/>
            </a:blip>
            <a:srcRect b="0" l="0" r="0" t="0"/>
            <a:stretch/>
          </p:blipFill>
          <p:spPr>
            <a:xfrm>
              <a:off x="5234914" y="4483970"/>
              <a:ext cx="141674" cy="140944"/>
            </a:xfrm>
            <a:prstGeom prst="rect">
              <a:avLst/>
            </a:prstGeom>
            <a:noFill/>
            <a:ln>
              <a:noFill/>
            </a:ln>
          </p:spPr>
        </p:pic>
        <p:sp>
          <p:nvSpPr>
            <p:cNvPr id="579" name="Google Shape;579;p32"/>
            <p:cNvSpPr/>
            <p:nvPr/>
          </p:nvSpPr>
          <p:spPr>
            <a:xfrm>
              <a:off x="1968745" y="1983485"/>
              <a:ext cx="3444240" cy="3125470"/>
            </a:xfrm>
            <a:custGeom>
              <a:rect b="b" l="l" r="r" t="t"/>
              <a:pathLst>
                <a:path extrusionOk="0" h="3125470" w="3444240">
                  <a:moveTo>
                    <a:pt x="0" y="2975079"/>
                  </a:moveTo>
                  <a:lnTo>
                    <a:pt x="62202" y="2912879"/>
                  </a:lnTo>
                  <a:lnTo>
                    <a:pt x="220459" y="2912879"/>
                  </a:lnTo>
                  <a:lnTo>
                    <a:pt x="282664" y="2975079"/>
                  </a:lnTo>
                  <a:lnTo>
                    <a:pt x="282664" y="3063053"/>
                  </a:lnTo>
                  <a:lnTo>
                    <a:pt x="220459" y="3125253"/>
                  </a:lnTo>
                  <a:lnTo>
                    <a:pt x="62202" y="3125253"/>
                  </a:lnTo>
                  <a:lnTo>
                    <a:pt x="0" y="3063053"/>
                  </a:lnTo>
                  <a:lnTo>
                    <a:pt x="0" y="2975079"/>
                  </a:lnTo>
                  <a:close/>
                </a:path>
                <a:path extrusionOk="0" h="3125470" w="3444240">
                  <a:moveTo>
                    <a:pt x="3161418" y="62204"/>
                  </a:moveTo>
                  <a:lnTo>
                    <a:pt x="3223618" y="0"/>
                  </a:lnTo>
                  <a:lnTo>
                    <a:pt x="3381893" y="0"/>
                  </a:lnTo>
                  <a:lnTo>
                    <a:pt x="3444093" y="62204"/>
                  </a:lnTo>
                  <a:lnTo>
                    <a:pt x="3444093" y="150177"/>
                  </a:lnTo>
                  <a:lnTo>
                    <a:pt x="3381893" y="212382"/>
                  </a:lnTo>
                  <a:lnTo>
                    <a:pt x="3223618" y="212382"/>
                  </a:lnTo>
                  <a:lnTo>
                    <a:pt x="3161418" y="150177"/>
                  </a:lnTo>
                  <a:lnTo>
                    <a:pt x="3161418" y="6220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580" name="Google Shape;580;p32"/>
            <p:cNvSpPr/>
            <p:nvPr/>
          </p:nvSpPr>
          <p:spPr>
            <a:xfrm>
              <a:off x="4947815" y="3414168"/>
              <a:ext cx="119379" cy="130175"/>
            </a:xfrm>
            <a:custGeom>
              <a:rect b="b" l="l" r="r" t="t"/>
              <a:pathLst>
                <a:path extrusionOk="0" h="130175" w="119379">
                  <a:moveTo>
                    <a:pt x="119099" y="130124"/>
                  </a:moveTo>
                  <a:lnTo>
                    <a:pt x="0" y="130124"/>
                  </a:lnTo>
                  <a:lnTo>
                    <a:pt x="59549" y="0"/>
                  </a:lnTo>
                  <a:lnTo>
                    <a:pt x="119099" y="130124"/>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581" name="Google Shape;581;p32"/>
            <p:cNvSpPr/>
            <p:nvPr/>
          </p:nvSpPr>
          <p:spPr>
            <a:xfrm>
              <a:off x="2293497" y="2195867"/>
              <a:ext cx="2794000" cy="2667635"/>
            </a:xfrm>
            <a:custGeom>
              <a:rect b="b" l="l" r="r" t="t"/>
              <a:pathLst>
                <a:path extrusionOk="0" h="2667635" w="2794000">
                  <a:moveTo>
                    <a:pt x="0" y="0"/>
                  </a:moveTo>
                  <a:lnTo>
                    <a:pt x="2793391" y="0"/>
                  </a:lnTo>
                  <a:lnTo>
                    <a:pt x="2793391" y="2667222"/>
                  </a:lnTo>
                  <a:lnTo>
                    <a:pt x="0" y="2667222"/>
                  </a:lnTo>
                  <a:lnTo>
                    <a:pt x="0" y="0"/>
                  </a:lnTo>
                  <a:close/>
                </a:path>
              </a:pathLst>
            </a:custGeom>
            <a:noFill/>
            <a:ln cap="flat" cmpd="sng" w="190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582" name="Google Shape;582;p32"/>
            <p:cNvSpPr/>
            <p:nvPr/>
          </p:nvSpPr>
          <p:spPr>
            <a:xfrm>
              <a:off x="1904238" y="3414178"/>
              <a:ext cx="697230" cy="133985"/>
            </a:xfrm>
            <a:custGeom>
              <a:rect b="b" l="l" r="r" t="t"/>
              <a:pathLst>
                <a:path extrusionOk="0" h="133985" w="697230">
                  <a:moveTo>
                    <a:pt x="119100" y="133819"/>
                  </a:moveTo>
                  <a:lnTo>
                    <a:pt x="59550" y="3695"/>
                  </a:lnTo>
                  <a:lnTo>
                    <a:pt x="0" y="133819"/>
                  </a:lnTo>
                  <a:lnTo>
                    <a:pt x="119100" y="133819"/>
                  </a:lnTo>
                  <a:close/>
                </a:path>
                <a:path extrusionOk="0" h="133985" w="697230">
                  <a:moveTo>
                    <a:pt x="696722" y="130124"/>
                  </a:moveTo>
                  <a:lnTo>
                    <a:pt x="637171" y="0"/>
                  </a:lnTo>
                  <a:lnTo>
                    <a:pt x="577621" y="130124"/>
                  </a:lnTo>
                  <a:lnTo>
                    <a:pt x="696722" y="130124"/>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583" name="Google Shape;583;p32"/>
            <p:cNvSpPr/>
            <p:nvPr/>
          </p:nvSpPr>
          <p:spPr>
            <a:xfrm>
              <a:off x="2038733" y="1923506"/>
              <a:ext cx="283210" cy="212725"/>
            </a:xfrm>
            <a:custGeom>
              <a:rect b="b" l="l" r="r" t="t"/>
              <a:pathLst>
                <a:path extrusionOk="0" h="212725" w="283210">
                  <a:moveTo>
                    <a:pt x="0" y="62204"/>
                  </a:moveTo>
                  <a:lnTo>
                    <a:pt x="62204" y="0"/>
                  </a:lnTo>
                  <a:lnTo>
                    <a:pt x="220459" y="0"/>
                  </a:lnTo>
                  <a:lnTo>
                    <a:pt x="282664" y="62204"/>
                  </a:lnTo>
                  <a:lnTo>
                    <a:pt x="282664" y="150177"/>
                  </a:lnTo>
                  <a:lnTo>
                    <a:pt x="220459" y="212379"/>
                  </a:lnTo>
                  <a:lnTo>
                    <a:pt x="62204" y="212379"/>
                  </a:lnTo>
                  <a:lnTo>
                    <a:pt x="0" y="150177"/>
                  </a:lnTo>
                  <a:lnTo>
                    <a:pt x="0" y="6220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584" name="Google Shape;584;p32"/>
            <p:cNvSpPr/>
            <p:nvPr/>
          </p:nvSpPr>
          <p:spPr>
            <a:xfrm>
              <a:off x="3961441" y="2362222"/>
              <a:ext cx="977264" cy="874394"/>
            </a:xfrm>
            <a:custGeom>
              <a:rect b="b" l="l" r="r" t="t"/>
              <a:pathLst>
                <a:path extrusionOk="0" h="874394" w="977264">
                  <a:moveTo>
                    <a:pt x="976748" y="0"/>
                  </a:moveTo>
                  <a:lnTo>
                    <a:pt x="0" y="873895"/>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85" name="Google Shape;585;p32"/>
            <p:cNvPicPr preferRelativeResize="0"/>
            <p:nvPr/>
          </p:nvPicPr>
          <p:blipFill rotWithShape="1">
            <a:blip r:embed="rId4">
              <a:alphaModFix/>
            </a:blip>
            <a:srcRect b="0" l="0" r="0" t="0"/>
            <a:stretch/>
          </p:blipFill>
          <p:spPr>
            <a:xfrm>
              <a:off x="3850504" y="3186655"/>
              <a:ext cx="156674" cy="150224"/>
            </a:xfrm>
            <a:prstGeom prst="rect">
              <a:avLst/>
            </a:prstGeom>
            <a:noFill/>
            <a:ln>
              <a:noFill/>
            </a:ln>
          </p:spPr>
        </p:pic>
        <p:sp>
          <p:nvSpPr>
            <p:cNvPr id="586" name="Google Shape;586;p32"/>
            <p:cNvSpPr/>
            <p:nvPr/>
          </p:nvSpPr>
          <p:spPr>
            <a:xfrm>
              <a:off x="2135158" y="3874017"/>
              <a:ext cx="4444" cy="817879"/>
            </a:xfrm>
            <a:custGeom>
              <a:rect b="b" l="l" r="r" t="t"/>
              <a:pathLst>
                <a:path extrusionOk="0" h="817879" w="4444">
                  <a:moveTo>
                    <a:pt x="4192" y="817623"/>
                  </a:moveTo>
                  <a:lnTo>
                    <a:pt x="0"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87" name="Google Shape;587;p32"/>
            <p:cNvPicPr preferRelativeResize="0"/>
            <p:nvPr/>
          </p:nvPicPr>
          <p:blipFill rotWithShape="1">
            <a:blip r:embed="rId5">
              <a:alphaModFix/>
            </a:blip>
            <a:srcRect b="0" l="0" r="0" t="0"/>
            <a:stretch/>
          </p:blipFill>
          <p:spPr>
            <a:xfrm>
              <a:off x="2073673" y="3730054"/>
              <a:ext cx="122969" cy="158474"/>
            </a:xfrm>
            <a:prstGeom prst="rect">
              <a:avLst/>
            </a:prstGeom>
            <a:noFill/>
            <a:ln>
              <a:noFill/>
            </a:ln>
          </p:spPr>
        </p:pic>
        <p:sp>
          <p:nvSpPr>
            <p:cNvPr id="588" name="Google Shape;588;p32"/>
            <p:cNvSpPr/>
            <p:nvPr/>
          </p:nvSpPr>
          <p:spPr>
            <a:xfrm>
              <a:off x="5246114" y="3779492"/>
              <a:ext cx="0" cy="667385"/>
            </a:xfrm>
            <a:custGeom>
              <a:rect b="b" l="l" r="r" t="t"/>
              <a:pathLst>
                <a:path extrusionOk="0" h="667385" w="120000">
                  <a:moveTo>
                    <a:pt x="0" y="667273"/>
                  </a:moveTo>
                  <a:lnTo>
                    <a:pt x="0"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89" name="Google Shape;589;p32"/>
            <p:cNvPicPr preferRelativeResize="0"/>
            <p:nvPr/>
          </p:nvPicPr>
          <p:blipFill rotWithShape="1">
            <a:blip r:embed="rId6">
              <a:alphaModFix/>
            </a:blip>
            <a:srcRect b="0" l="0" r="0" t="0"/>
            <a:stretch/>
          </p:blipFill>
          <p:spPr>
            <a:xfrm>
              <a:off x="5184627" y="3635530"/>
              <a:ext cx="122974" cy="158249"/>
            </a:xfrm>
            <a:prstGeom prst="rect">
              <a:avLst/>
            </a:prstGeom>
            <a:noFill/>
            <a:ln>
              <a:noFill/>
            </a:ln>
          </p:spPr>
        </p:pic>
        <p:pic>
          <p:nvPicPr>
            <p:cNvPr id="590" name="Google Shape;590;p32"/>
            <p:cNvPicPr preferRelativeResize="0"/>
            <p:nvPr/>
          </p:nvPicPr>
          <p:blipFill rotWithShape="1">
            <a:blip r:embed="rId3">
              <a:alphaModFix/>
            </a:blip>
            <a:srcRect b="0" l="0" r="0" t="0"/>
            <a:stretch/>
          </p:blipFill>
          <p:spPr>
            <a:xfrm>
              <a:off x="2067755" y="4755420"/>
              <a:ext cx="141674" cy="140944"/>
            </a:xfrm>
            <a:prstGeom prst="rect">
              <a:avLst/>
            </a:prstGeom>
            <a:noFill/>
            <a:ln>
              <a:noFill/>
            </a:ln>
          </p:spPr>
        </p:pic>
        <p:sp>
          <p:nvSpPr>
            <p:cNvPr id="591" name="Google Shape;591;p32"/>
            <p:cNvSpPr/>
            <p:nvPr/>
          </p:nvSpPr>
          <p:spPr>
            <a:xfrm>
              <a:off x="2145465" y="2533619"/>
              <a:ext cx="15239" cy="695960"/>
            </a:xfrm>
            <a:custGeom>
              <a:rect b="b" l="l" r="r" t="t"/>
              <a:pathLst>
                <a:path extrusionOk="0" h="695960" w="15239">
                  <a:moveTo>
                    <a:pt x="0" y="695623"/>
                  </a:moveTo>
                  <a:lnTo>
                    <a:pt x="15007"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92" name="Google Shape;592;p32"/>
            <p:cNvPicPr preferRelativeResize="0"/>
            <p:nvPr/>
          </p:nvPicPr>
          <p:blipFill rotWithShape="1">
            <a:blip r:embed="rId7">
              <a:alphaModFix/>
            </a:blip>
            <a:srcRect b="0" l="0" r="0" t="0"/>
            <a:stretch/>
          </p:blipFill>
          <p:spPr>
            <a:xfrm>
              <a:off x="2098998" y="2389697"/>
              <a:ext cx="122949" cy="159234"/>
            </a:xfrm>
            <a:prstGeom prst="rect">
              <a:avLst/>
            </a:prstGeom>
            <a:noFill/>
            <a:ln>
              <a:noFill/>
            </a:ln>
          </p:spPr>
        </p:pic>
        <p:sp>
          <p:nvSpPr>
            <p:cNvPr id="593" name="Google Shape;593;p32"/>
            <p:cNvSpPr/>
            <p:nvPr/>
          </p:nvSpPr>
          <p:spPr>
            <a:xfrm>
              <a:off x="2502094" y="3709592"/>
              <a:ext cx="977264" cy="874395"/>
            </a:xfrm>
            <a:custGeom>
              <a:rect b="b" l="l" r="r" t="t"/>
              <a:pathLst>
                <a:path extrusionOk="0" h="874395" w="977264">
                  <a:moveTo>
                    <a:pt x="976748" y="0"/>
                  </a:moveTo>
                  <a:lnTo>
                    <a:pt x="0" y="873898"/>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94" name="Google Shape;594;p32"/>
            <p:cNvPicPr preferRelativeResize="0"/>
            <p:nvPr/>
          </p:nvPicPr>
          <p:blipFill rotWithShape="1">
            <a:blip r:embed="rId8">
              <a:alphaModFix/>
            </a:blip>
            <a:srcRect b="0" l="0" r="0" t="0"/>
            <a:stretch/>
          </p:blipFill>
          <p:spPr>
            <a:xfrm>
              <a:off x="2391155" y="4534028"/>
              <a:ext cx="156677" cy="150199"/>
            </a:xfrm>
            <a:prstGeom prst="rect">
              <a:avLst/>
            </a:prstGeom>
            <a:noFill/>
            <a:ln>
              <a:noFill/>
            </a:ln>
          </p:spPr>
        </p:pic>
        <p:sp>
          <p:nvSpPr>
            <p:cNvPr id="595" name="Google Shape;595;p32"/>
            <p:cNvSpPr/>
            <p:nvPr/>
          </p:nvSpPr>
          <p:spPr>
            <a:xfrm>
              <a:off x="2452932" y="2293722"/>
              <a:ext cx="974089" cy="998220"/>
            </a:xfrm>
            <a:custGeom>
              <a:rect b="b" l="l" r="r" t="t"/>
              <a:pathLst>
                <a:path extrusionOk="0" h="998220" w="974089">
                  <a:moveTo>
                    <a:pt x="0" y="0"/>
                  </a:moveTo>
                  <a:lnTo>
                    <a:pt x="974035" y="99777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96" name="Google Shape;596;p32"/>
            <p:cNvPicPr preferRelativeResize="0"/>
            <p:nvPr/>
          </p:nvPicPr>
          <p:blipFill rotWithShape="1">
            <a:blip r:embed="rId9">
              <a:alphaModFix/>
            </a:blip>
            <a:srcRect b="0" l="0" r="0" t="0"/>
            <a:stretch/>
          </p:blipFill>
          <p:spPr>
            <a:xfrm>
              <a:off x="3378905" y="3244230"/>
              <a:ext cx="152924" cy="154349"/>
            </a:xfrm>
            <a:prstGeom prst="rect">
              <a:avLst/>
            </a:prstGeom>
            <a:noFill/>
            <a:ln>
              <a:noFill/>
            </a:ln>
          </p:spPr>
        </p:pic>
        <p:sp>
          <p:nvSpPr>
            <p:cNvPr id="597" name="Google Shape;597;p32"/>
            <p:cNvSpPr/>
            <p:nvPr/>
          </p:nvSpPr>
          <p:spPr>
            <a:xfrm>
              <a:off x="3837642" y="3650342"/>
              <a:ext cx="894079" cy="890904"/>
            </a:xfrm>
            <a:custGeom>
              <a:rect b="b" l="l" r="r" t="t"/>
              <a:pathLst>
                <a:path extrusionOk="0" h="890904" w="894079">
                  <a:moveTo>
                    <a:pt x="0" y="0"/>
                  </a:moveTo>
                  <a:lnTo>
                    <a:pt x="893848" y="890748"/>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598" name="Google Shape;598;p32"/>
            <p:cNvPicPr preferRelativeResize="0"/>
            <p:nvPr/>
          </p:nvPicPr>
          <p:blipFill rotWithShape="1">
            <a:blip r:embed="rId10">
              <a:alphaModFix/>
            </a:blip>
            <a:srcRect b="0" l="0" r="0" t="0"/>
            <a:stretch/>
          </p:blipFill>
          <p:spPr>
            <a:xfrm>
              <a:off x="4683903" y="4493378"/>
              <a:ext cx="153749" cy="153549"/>
            </a:xfrm>
            <a:prstGeom prst="rect">
              <a:avLst/>
            </a:prstGeom>
            <a:noFill/>
            <a:ln>
              <a:noFill/>
            </a:ln>
          </p:spPr>
        </p:pic>
      </p:grpSp>
      <p:grpSp>
        <p:nvGrpSpPr>
          <p:cNvPr id="599" name="Google Shape;599;p32"/>
          <p:cNvGrpSpPr/>
          <p:nvPr/>
        </p:nvGrpSpPr>
        <p:grpSpPr>
          <a:xfrm>
            <a:off x="3888726" y="1946769"/>
            <a:ext cx="92710" cy="567124"/>
            <a:chOff x="5184626" y="2596082"/>
            <a:chExt cx="122974" cy="754857"/>
          </a:xfrm>
        </p:grpSpPr>
        <p:sp>
          <p:nvSpPr>
            <p:cNvPr id="600" name="Google Shape;600;p32"/>
            <p:cNvSpPr/>
            <p:nvPr/>
          </p:nvSpPr>
          <p:spPr>
            <a:xfrm>
              <a:off x="5246114" y="2740069"/>
              <a:ext cx="0" cy="610870"/>
            </a:xfrm>
            <a:custGeom>
              <a:rect b="b" l="l" r="r" t="t"/>
              <a:pathLst>
                <a:path extrusionOk="0" h="610870" w="120000">
                  <a:moveTo>
                    <a:pt x="0" y="610373"/>
                  </a:moveTo>
                  <a:lnTo>
                    <a:pt x="0"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601" name="Google Shape;601;p32"/>
            <p:cNvPicPr preferRelativeResize="0"/>
            <p:nvPr/>
          </p:nvPicPr>
          <p:blipFill rotWithShape="1">
            <a:blip r:embed="rId11">
              <a:alphaModFix/>
            </a:blip>
            <a:srcRect b="0" l="0" r="0" t="0"/>
            <a:stretch/>
          </p:blipFill>
          <p:spPr>
            <a:xfrm>
              <a:off x="5184626" y="2596082"/>
              <a:ext cx="122974" cy="158274"/>
            </a:xfrm>
            <a:prstGeom prst="rect">
              <a:avLst/>
            </a:prstGeom>
            <a:noFill/>
            <a:ln>
              <a:noFill/>
            </a:ln>
          </p:spPr>
        </p:pic>
      </p:grpSp>
      <p:sp>
        <p:nvSpPr>
          <p:cNvPr id="602" name="Google Shape;602;p32"/>
          <p:cNvSpPr/>
          <p:nvPr/>
        </p:nvSpPr>
        <p:spPr>
          <a:xfrm>
            <a:off x="1472803" y="3911203"/>
            <a:ext cx="211699" cy="159544"/>
          </a:xfrm>
          <a:custGeom>
            <a:rect b="b" l="l" r="r" t="t"/>
            <a:pathLst>
              <a:path extrusionOk="0" h="212725" w="283210">
                <a:moveTo>
                  <a:pt x="0" y="62199"/>
                </a:moveTo>
                <a:lnTo>
                  <a:pt x="62204" y="0"/>
                </a:lnTo>
                <a:lnTo>
                  <a:pt x="220462" y="0"/>
                </a:lnTo>
                <a:lnTo>
                  <a:pt x="282664" y="62199"/>
                </a:lnTo>
                <a:lnTo>
                  <a:pt x="282664" y="150174"/>
                </a:lnTo>
                <a:lnTo>
                  <a:pt x="220462" y="212374"/>
                </a:lnTo>
                <a:lnTo>
                  <a:pt x="62204" y="212374"/>
                </a:lnTo>
                <a:lnTo>
                  <a:pt x="0" y="150174"/>
                </a:lnTo>
                <a:lnTo>
                  <a:pt x="0" y="62199"/>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603" name="Google Shape;603;p32"/>
          <p:cNvSpPr/>
          <p:nvPr/>
        </p:nvSpPr>
        <p:spPr>
          <a:xfrm>
            <a:off x="3850481" y="1263253"/>
            <a:ext cx="213116" cy="159544"/>
          </a:xfrm>
          <a:custGeom>
            <a:rect b="b" l="l" r="r" t="t"/>
            <a:pathLst>
              <a:path extrusionOk="0" h="212725" w="283210">
                <a:moveTo>
                  <a:pt x="0" y="62204"/>
                </a:moveTo>
                <a:lnTo>
                  <a:pt x="62199" y="0"/>
                </a:lnTo>
                <a:lnTo>
                  <a:pt x="220449" y="0"/>
                </a:lnTo>
                <a:lnTo>
                  <a:pt x="282649" y="62204"/>
                </a:lnTo>
                <a:lnTo>
                  <a:pt x="282649" y="150177"/>
                </a:lnTo>
                <a:lnTo>
                  <a:pt x="220449" y="212382"/>
                </a:lnTo>
                <a:lnTo>
                  <a:pt x="62199" y="212382"/>
                </a:lnTo>
                <a:lnTo>
                  <a:pt x="0" y="150177"/>
                </a:lnTo>
                <a:lnTo>
                  <a:pt x="0" y="6220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604" name="Google Shape;604;p32"/>
          <p:cNvSpPr/>
          <p:nvPr/>
        </p:nvSpPr>
        <p:spPr>
          <a:xfrm>
            <a:off x="4014788" y="2561034"/>
            <a:ext cx="89236" cy="97631"/>
          </a:xfrm>
          <a:custGeom>
            <a:rect b="b" l="l" r="r" t="t"/>
            <a:pathLst>
              <a:path extrusionOk="0" h="130175" w="119379">
                <a:moveTo>
                  <a:pt x="119124" y="130099"/>
                </a:moveTo>
                <a:lnTo>
                  <a:pt x="0" y="130099"/>
                </a:lnTo>
                <a:lnTo>
                  <a:pt x="59549" y="0"/>
                </a:lnTo>
                <a:lnTo>
                  <a:pt x="119124" y="1300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605" name="Google Shape;605;p32"/>
          <p:cNvSpPr/>
          <p:nvPr/>
        </p:nvSpPr>
        <p:spPr>
          <a:xfrm>
            <a:off x="4864894" y="1606153"/>
            <a:ext cx="119063" cy="2105025"/>
          </a:xfrm>
          <a:custGeom>
            <a:rect b="b" l="l" r="r" t="t"/>
            <a:pathLst>
              <a:path extrusionOk="0" h="2806700" w="158750">
                <a:moveTo>
                  <a:pt x="79174" y="0"/>
                </a:moveTo>
                <a:lnTo>
                  <a:pt x="79174" y="2806681"/>
                </a:lnTo>
              </a:path>
              <a:path extrusionOk="0" h="2806700" w="158750">
                <a:moveTo>
                  <a:pt x="158549" y="2806681"/>
                </a:moveTo>
                <a:lnTo>
                  <a:pt x="224" y="2806681"/>
                </a:lnTo>
              </a:path>
              <a:path extrusionOk="0" h="2806700" w="158750">
                <a:moveTo>
                  <a:pt x="158324" y="0"/>
                </a:moveTo>
                <a:lnTo>
                  <a:pt x="0" y="0"/>
                </a:lnTo>
              </a:path>
            </a:pathLst>
          </a:custGeom>
          <a:noFill/>
          <a:ln cap="flat" cmpd="sng" w="9525">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606" name="Google Shape;606;p32"/>
          <p:cNvSpPr txBox="1"/>
          <p:nvPr/>
        </p:nvSpPr>
        <p:spPr>
          <a:xfrm>
            <a:off x="4957763" y="2589609"/>
            <a:ext cx="229800" cy="117300"/>
          </a:xfrm>
          <a:prstGeom prst="rect">
            <a:avLst/>
          </a:prstGeom>
          <a:noFill/>
          <a:ln>
            <a:noFill/>
          </a:ln>
        </p:spPr>
        <p:txBody>
          <a:bodyPr anchorCtr="0" anchor="t" bIns="0" lIns="0" spcFirstLastPara="1" rIns="0" wrap="square" tIns="9525">
            <a:spAutoFit/>
          </a:bodyPr>
          <a:lstStyle/>
          <a:p>
            <a:pPr indent="0" lvl="0" marL="12700" marR="0" rtl="0" algn="l">
              <a:lnSpc>
                <a:spcPct val="100000"/>
              </a:lnSpc>
              <a:spcBef>
                <a:spcPts val="0"/>
              </a:spcBef>
              <a:spcAft>
                <a:spcPts val="0"/>
              </a:spcAft>
              <a:buClr>
                <a:srgbClr val="000000"/>
              </a:buClr>
              <a:buSzPts val="700"/>
              <a:buFont typeface="Arial"/>
              <a:buNone/>
            </a:pPr>
            <a:r>
              <a:rPr b="0" i="0" lang="en" sz="700" u="none">
                <a:solidFill>
                  <a:srgbClr val="000000"/>
                </a:solidFill>
                <a:latin typeface="Arial"/>
                <a:ea typeface="Arial"/>
                <a:cs typeface="Arial"/>
                <a:sym typeface="Arial"/>
              </a:rPr>
              <a:t>10 yd</a:t>
            </a:r>
            <a:endParaRPr sz="1100"/>
          </a:p>
        </p:txBody>
      </p:sp>
      <p:sp>
        <p:nvSpPr>
          <p:cNvPr id="607" name="Google Shape;607;p32"/>
          <p:cNvSpPr/>
          <p:nvPr/>
        </p:nvSpPr>
        <p:spPr>
          <a:xfrm>
            <a:off x="1528763" y="1238250"/>
            <a:ext cx="213116" cy="159544"/>
          </a:xfrm>
          <a:custGeom>
            <a:rect b="b" l="l" r="r" t="t"/>
            <a:pathLst>
              <a:path extrusionOk="0" h="212725" w="283210">
                <a:moveTo>
                  <a:pt x="0" y="62204"/>
                </a:moveTo>
                <a:lnTo>
                  <a:pt x="62204" y="0"/>
                </a:lnTo>
                <a:lnTo>
                  <a:pt x="220462" y="0"/>
                </a:lnTo>
                <a:lnTo>
                  <a:pt x="282664" y="62204"/>
                </a:lnTo>
                <a:lnTo>
                  <a:pt x="282664" y="150177"/>
                </a:lnTo>
                <a:lnTo>
                  <a:pt x="220462" y="212382"/>
                </a:lnTo>
                <a:lnTo>
                  <a:pt x="62204" y="212382"/>
                </a:lnTo>
                <a:lnTo>
                  <a:pt x="0" y="150177"/>
                </a:lnTo>
                <a:lnTo>
                  <a:pt x="0" y="6220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graphicFrame>
        <p:nvGraphicFramePr>
          <p:cNvPr id="612" name="Google Shape;612;p33"/>
          <p:cNvGraphicFramePr/>
          <p:nvPr/>
        </p:nvGraphicFramePr>
        <p:xfrm>
          <a:off x="5887278" y="665333"/>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b="0" lang="en" sz="1200" u="none" cap="none" strike="noStrike">
                          <a:solidFill>
                            <a:srgbClr val="32394D"/>
                          </a:solidFill>
                          <a:latin typeface="Bebas Neue"/>
                          <a:ea typeface="Bebas Neue"/>
                          <a:cs typeface="Bebas Neue"/>
                          <a:sym typeface="Bebas Neue"/>
                        </a:rPr>
                        <a:t>Technical</a:t>
                      </a:r>
                      <a:r>
                        <a:rPr lang="en" sz="1200">
                          <a:solidFill>
                            <a:srgbClr val="32394D"/>
                          </a:solidFill>
                          <a:latin typeface="Bebas Neue"/>
                          <a:ea typeface="Bebas Neue"/>
                          <a:cs typeface="Bebas Neue"/>
                          <a:sym typeface="Bebas Neue"/>
                        </a:rPr>
                        <a:t> </a:t>
                      </a:r>
                      <a:r>
                        <a:rPr b="0" lang="en" sz="1200" u="none" cap="none" strike="noStrike">
                          <a:solidFill>
                            <a:srgbClr val="32394D"/>
                          </a:solidFill>
                          <a:latin typeface="Bebas Neue"/>
                          <a:ea typeface="Bebas Neue"/>
                          <a:cs typeface="Bebas Neue"/>
                          <a:sym typeface="Bebas Neue"/>
                        </a:rPr>
                        <a:t>Passing</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6D7A8"/>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Improve passing technique and accuracy</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chemeClr val="dk1"/>
                        </a:buClr>
                        <a:buSzPts val="800"/>
                        <a:buFont typeface="Arial"/>
                        <a:buNone/>
                      </a:pPr>
                      <a:r>
                        <a:rPr b="0" lang="en" sz="800" u="none" cap="none" strike="noStrike">
                          <a:solidFill>
                            <a:srgbClr val="32394D"/>
                          </a:solidFill>
                          <a:latin typeface="Bebas Neue"/>
                          <a:ea typeface="Bebas Neue"/>
                          <a:cs typeface="Bebas Neue"/>
                          <a:sym typeface="Bebas Neue"/>
                        </a:rPr>
                        <a:t>SETUP:  </a:t>
                      </a:r>
                      <a:r>
                        <a:rPr b="0" lang="en" sz="800" u="none" cap="none" strike="noStrike">
                          <a:solidFill>
                            <a:srgbClr val="32394D"/>
                          </a:solidFill>
                          <a:latin typeface="Times New Roman"/>
                          <a:ea typeface="Times New Roman"/>
                          <a:cs typeface="Times New Roman"/>
                          <a:sym typeface="Times New Roman"/>
                        </a:rPr>
                        <a:t>Set up 8 cones as shown here and have three/four players on each side. Players will </a:t>
                      </a:r>
                      <a:r>
                        <a:rPr lang="en" sz="800">
                          <a:solidFill>
                            <a:srgbClr val="32394D"/>
                          </a:solidFill>
                          <a:latin typeface="Times New Roman"/>
                          <a:ea typeface="Times New Roman"/>
                          <a:cs typeface="Times New Roman"/>
                          <a:sym typeface="Times New Roman"/>
                        </a:rPr>
                        <a:t>work together to complete passes between the gates. Upon passing the ball to their teammate, they will follow their pass and get behind the next player. As a warm up, the players will start with speed dribbling.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Each group will complete 25 passes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Create a competitive environment by challenging the teams to see who can get to 25 first. Passes that do not go through the gate will not count</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Use inside of the foot – NO TOES </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Plant foot pointing at target</a:t>
                      </a:r>
                      <a:endParaRPr sz="800" u="none" cap="none" strike="noStrike">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Receiving player should be on their toes ready for the ball</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Proper weight and accuracy to make it easier for your teammate to receive </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613" name="Google Shape;613;p33"/>
          <p:cNvSpPr/>
          <p:nvPr/>
        </p:nvSpPr>
        <p:spPr>
          <a:xfrm>
            <a:off x="516592" y="357215"/>
            <a:ext cx="5091300" cy="4177200"/>
          </a:xfrm>
          <a:prstGeom prst="rect">
            <a:avLst/>
          </a:prstGeom>
          <a:noFill/>
          <a:ln cap="flat" cmpd="sng" w="1905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14" name="Google Shape;614;p33"/>
          <p:cNvSpPr/>
          <p:nvPr/>
        </p:nvSpPr>
        <p:spPr>
          <a:xfrm>
            <a:off x="3525506" y="1487133"/>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15" name="Google Shape;615;p33"/>
          <p:cNvSpPr/>
          <p:nvPr/>
        </p:nvSpPr>
        <p:spPr>
          <a:xfrm>
            <a:off x="4516106" y="1487133"/>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16" name="Google Shape;616;p33"/>
          <p:cNvSpPr/>
          <p:nvPr/>
        </p:nvSpPr>
        <p:spPr>
          <a:xfrm>
            <a:off x="3525506" y="3011133"/>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17" name="Google Shape;617;p33"/>
          <p:cNvSpPr/>
          <p:nvPr/>
        </p:nvSpPr>
        <p:spPr>
          <a:xfrm>
            <a:off x="4516106" y="3011133"/>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18" name="Google Shape;618;p33"/>
          <p:cNvSpPr/>
          <p:nvPr/>
        </p:nvSpPr>
        <p:spPr>
          <a:xfrm>
            <a:off x="1227781" y="1487133"/>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19" name="Google Shape;619;p33"/>
          <p:cNvSpPr/>
          <p:nvPr/>
        </p:nvSpPr>
        <p:spPr>
          <a:xfrm>
            <a:off x="2218381" y="1487133"/>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0" name="Google Shape;620;p33"/>
          <p:cNvSpPr/>
          <p:nvPr/>
        </p:nvSpPr>
        <p:spPr>
          <a:xfrm>
            <a:off x="2218381" y="3011133"/>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1" name="Google Shape;621;p33"/>
          <p:cNvSpPr/>
          <p:nvPr/>
        </p:nvSpPr>
        <p:spPr>
          <a:xfrm>
            <a:off x="1227781" y="3011133"/>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2" name="Google Shape;622;p33"/>
          <p:cNvSpPr/>
          <p:nvPr/>
        </p:nvSpPr>
        <p:spPr>
          <a:xfrm rot="5400000">
            <a:off x="1700697" y="1170787"/>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3" name="Google Shape;623;p33"/>
          <p:cNvSpPr/>
          <p:nvPr/>
        </p:nvSpPr>
        <p:spPr>
          <a:xfrm rot="5400000">
            <a:off x="4022997" y="1170787"/>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4" name="Google Shape;624;p33"/>
          <p:cNvSpPr/>
          <p:nvPr/>
        </p:nvSpPr>
        <p:spPr>
          <a:xfrm>
            <a:off x="1700696" y="88900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5" name="Google Shape;625;p33"/>
          <p:cNvSpPr/>
          <p:nvPr/>
        </p:nvSpPr>
        <p:spPr>
          <a:xfrm>
            <a:off x="4022996" y="88900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6" name="Google Shape;626;p33"/>
          <p:cNvSpPr/>
          <p:nvPr/>
        </p:nvSpPr>
        <p:spPr>
          <a:xfrm rot="5400000">
            <a:off x="1700697" y="3324662"/>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7" name="Google Shape;627;p33"/>
          <p:cNvSpPr/>
          <p:nvPr/>
        </p:nvSpPr>
        <p:spPr>
          <a:xfrm rot="5400000">
            <a:off x="4022997" y="3324662"/>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8" name="Google Shape;628;p33"/>
          <p:cNvSpPr/>
          <p:nvPr/>
        </p:nvSpPr>
        <p:spPr>
          <a:xfrm>
            <a:off x="4022996" y="357935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9" name="Google Shape;629;p33"/>
          <p:cNvSpPr/>
          <p:nvPr/>
        </p:nvSpPr>
        <p:spPr>
          <a:xfrm>
            <a:off x="1700696" y="357935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Soccer Ball PNG Transparent Image" id="630" name="Google Shape;630;p33"/>
          <p:cNvPicPr preferRelativeResize="0"/>
          <p:nvPr/>
        </p:nvPicPr>
        <p:blipFill rotWithShape="1">
          <a:blip r:embed="rId3">
            <a:alphaModFix/>
          </a:blip>
          <a:srcRect b="0" l="0" r="0" t="0"/>
          <a:stretch/>
        </p:blipFill>
        <p:spPr>
          <a:xfrm>
            <a:off x="1745038" y="3079574"/>
            <a:ext cx="106258" cy="105709"/>
          </a:xfrm>
          <a:prstGeom prst="rect">
            <a:avLst/>
          </a:prstGeom>
          <a:noFill/>
          <a:ln>
            <a:noFill/>
          </a:ln>
        </p:spPr>
      </p:pic>
      <p:pic>
        <p:nvPicPr>
          <p:cNvPr descr="Soccer Ball PNG Transparent Image" id="631" name="Google Shape;631;p33"/>
          <p:cNvPicPr preferRelativeResize="0"/>
          <p:nvPr/>
        </p:nvPicPr>
        <p:blipFill rotWithShape="1">
          <a:blip r:embed="rId3">
            <a:alphaModFix/>
          </a:blip>
          <a:srcRect b="0" l="0" r="0" t="0"/>
          <a:stretch/>
        </p:blipFill>
        <p:spPr>
          <a:xfrm>
            <a:off x="4107238" y="3079574"/>
            <a:ext cx="106258" cy="105709"/>
          </a:xfrm>
          <a:prstGeom prst="rect">
            <a:avLst/>
          </a:prstGeom>
          <a:noFill/>
          <a:ln>
            <a:noFill/>
          </a:ln>
        </p:spPr>
      </p:pic>
      <p:cxnSp>
        <p:nvCxnSpPr>
          <p:cNvPr id="632" name="Google Shape;632;p33"/>
          <p:cNvCxnSpPr/>
          <p:nvPr/>
        </p:nvCxnSpPr>
        <p:spPr>
          <a:xfrm flipH="1" rot="10800000">
            <a:off x="1796625" y="2393175"/>
            <a:ext cx="3000" cy="511500"/>
          </a:xfrm>
          <a:prstGeom prst="straightConnector1">
            <a:avLst/>
          </a:prstGeom>
          <a:noFill/>
          <a:ln cap="flat" cmpd="sng" w="28575">
            <a:solidFill>
              <a:schemeClr val="dk1"/>
            </a:solidFill>
            <a:prstDash val="dot"/>
            <a:miter lim="800000"/>
            <a:headEnd len="sm" w="sm" type="none"/>
            <a:tailEnd len="med" w="med" type="triangle"/>
          </a:ln>
        </p:spPr>
      </p:cxnSp>
      <p:cxnSp>
        <p:nvCxnSpPr>
          <p:cNvPr id="633" name="Google Shape;633;p33"/>
          <p:cNvCxnSpPr/>
          <p:nvPr/>
        </p:nvCxnSpPr>
        <p:spPr>
          <a:xfrm flipH="1" rot="10800000">
            <a:off x="4158875" y="2393175"/>
            <a:ext cx="3000" cy="511500"/>
          </a:xfrm>
          <a:prstGeom prst="straightConnector1">
            <a:avLst/>
          </a:prstGeom>
          <a:noFill/>
          <a:ln cap="flat" cmpd="sng" w="28575">
            <a:solidFill>
              <a:schemeClr val="dk1"/>
            </a:solidFill>
            <a:prstDash val="dot"/>
            <a:miter lim="800000"/>
            <a:headEnd len="sm" w="sm" type="none"/>
            <a:tailEnd len="med" w="med" type="triangle"/>
          </a:ln>
        </p:spPr>
      </p:cxnSp>
      <p:grpSp>
        <p:nvGrpSpPr>
          <p:cNvPr id="634" name="Google Shape;634;p33"/>
          <p:cNvGrpSpPr/>
          <p:nvPr/>
        </p:nvGrpSpPr>
        <p:grpSpPr>
          <a:xfrm rot="5400000">
            <a:off x="81180" y="2269834"/>
            <a:ext cx="1532219" cy="237335"/>
            <a:chOff x="3775809" y="6352154"/>
            <a:chExt cx="1850059" cy="167669"/>
          </a:xfrm>
        </p:grpSpPr>
        <p:grpSp>
          <p:nvGrpSpPr>
            <p:cNvPr id="635" name="Google Shape;635;p33"/>
            <p:cNvGrpSpPr/>
            <p:nvPr/>
          </p:nvGrpSpPr>
          <p:grpSpPr>
            <a:xfrm>
              <a:off x="3777868" y="6419963"/>
              <a:ext cx="1845900" cy="99860"/>
              <a:chOff x="9963491" y="3537374"/>
              <a:chExt cx="1845900" cy="99860"/>
            </a:xfrm>
          </p:grpSpPr>
          <p:cxnSp>
            <p:nvCxnSpPr>
              <p:cNvPr id="636" name="Google Shape;636;p33"/>
              <p:cNvCxnSpPr/>
              <p:nvPr/>
            </p:nvCxnSpPr>
            <p:spPr>
              <a:xfrm>
                <a:off x="10886441" y="2614424"/>
                <a:ext cx="0" cy="1845900"/>
              </a:xfrm>
              <a:prstGeom prst="straightConnector1">
                <a:avLst/>
              </a:prstGeom>
              <a:noFill/>
              <a:ln cap="flat" cmpd="sng" w="9525">
                <a:solidFill>
                  <a:schemeClr val="dk1"/>
                </a:solidFill>
                <a:prstDash val="solid"/>
                <a:miter lim="800000"/>
                <a:headEnd len="sm" w="sm" type="none"/>
                <a:tailEnd len="sm" w="sm" type="none"/>
              </a:ln>
            </p:spPr>
          </p:cxnSp>
          <p:sp>
            <p:nvSpPr>
              <p:cNvPr id="637" name="Google Shape;637;p33"/>
              <p:cNvSpPr txBox="1"/>
              <p:nvPr/>
            </p:nvSpPr>
            <p:spPr>
              <a:xfrm>
                <a:off x="10502352" y="3561034"/>
                <a:ext cx="789600" cy="76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7-10 yd</a:t>
                </a:r>
                <a:endParaRPr sz="1100"/>
              </a:p>
            </p:txBody>
          </p:sp>
        </p:grpSp>
        <p:cxnSp>
          <p:nvCxnSpPr>
            <p:cNvPr id="638" name="Google Shape;638;p33"/>
            <p:cNvCxnSpPr/>
            <p:nvPr/>
          </p:nvCxnSpPr>
          <p:spPr>
            <a:xfrm>
              <a:off x="5623768" y="6352154"/>
              <a:ext cx="2100" cy="139200"/>
            </a:xfrm>
            <a:prstGeom prst="straightConnector1">
              <a:avLst/>
            </a:prstGeom>
            <a:noFill/>
            <a:ln cap="flat" cmpd="sng" w="9525">
              <a:solidFill>
                <a:schemeClr val="dk1"/>
              </a:solidFill>
              <a:prstDash val="solid"/>
              <a:miter lim="800000"/>
              <a:headEnd len="sm" w="sm" type="none"/>
              <a:tailEnd len="sm" w="sm" type="none"/>
            </a:ln>
          </p:spPr>
        </p:cxnSp>
        <p:cxnSp>
          <p:nvCxnSpPr>
            <p:cNvPr id="639" name="Google Shape;639;p33"/>
            <p:cNvCxnSpPr/>
            <p:nvPr/>
          </p:nvCxnSpPr>
          <p:spPr>
            <a:xfrm>
              <a:off x="3775809" y="6352154"/>
              <a:ext cx="2100" cy="1392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34"/>
          <p:cNvSpPr/>
          <p:nvPr/>
        </p:nvSpPr>
        <p:spPr>
          <a:xfrm>
            <a:off x="1135380" y="1272540"/>
            <a:ext cx="2758500" cy="2487900"/>
          </a:xfrm>
          <a:prstGeom prst="rect">
            <a:avLst/>
          </a:prstGeom>
          <a:noFill/>
          <a:ln cap="flat" cmpd="sng" w="1905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645" name="Google Shape;645;p34"/>
          <p:cNvGrpSpPr/>
          <p:nvPr/>
        </p:nvGrpSpPr>
        <p:grpSpPr>
          <a:xfrm rot="5400000">
            <a:off x="2349730" y="3128077"/>
            <a:ext cx="406214" cy="2834569"/>
            <a:chOff x="6682857" y="3513940"/>
            <a:chExt cx="541619" cy="2174583"/>
          </a:xfrm>
        </p:grpSpPr>
        <p:grpSp>
          <p:nvGrpSpPr>
            <p:cNvPr id="646" name="Google Shape;646;p34"/>
            <p:cNvGrpSpPr/>
            <p:nvPr/>
          </p:nvGrpSpPr>
          <p:grpSpPr>
            <a:xfrm>
              <a:off x="6683070" y="3513940"/>
              <a:ext cx="541406" cy="2174583"/>
              <a:chOff x="11278940" y="1515355"/>
              <a:chExt cx="541406" cy="1845839"/>
            </a:xfrm>
          </p:grpSpPr>
          <p:grpSp>
            <p:nvGrpSpPr>
              <p:cNvPr id="647" name="Google Shape;647;p34"/>
              <p:cNvGrpSpPr/>
              <p:nvPr/>
            </p:nvGrpSpPr>
            <p:grpSpPr>
              <a:xfrm>
                <a:off x="11278940" y="1515355"/>
                <a:ext cx="158400" cy="1845839"/>
                <a:chOff x="11423710" y="1839191"/>
                <a:chExt cx="158400" cy="1585500"/>
              </a:xfrm>
            </p:grpSpPr>
            <p:cxnSp>
              <p:nvCxnSpPr>
                <p:cNvPr id="648" name="Google Shape;648;p34"/>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649" name="Google Shape;649;p34"/>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650" name="Google Shape;650;p34"/>
              <p:cNvSpPr txBox="1"/>
              <p:nvPr/>
            </p:nvSpPr>
            <p:spPr>
              <a:xfrm rot="-5400000">
                <a:off x="11475346" y="2366713"/>
                <a:ext cx="525900" cy="16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 sz="800" u="none" cap="none" strike="noStrike">
                    <a:solidFill>
                      <a:schemeClr val="dk1"/>
                    </a:solidFill>
                    <a:latin typeface="Times New Roman"/>
                    <a:ea typeface="Times New Roman"/>
                    <a:cs typeface="Times New Roman"/>
                    <a:sym typeface="Times New Roman"/>
                  </a:rPr>
                  <a:t>25 yards</a:t>
                </a:r>
                <a:endParaRPr sz="1100"/>
              </a:p>
            </p:txBody>
          </p:sp>
        </p:grpSp>
        <p:cxnSp>
          <p:nvCxnSpPr>
            <p:cNvPr id="651" name="Google Shape;651;p34"/>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grpSp>
        <p:nvGrpSpPr>
          <p:cNvPr id="652" name="Google Shape;652;p34"/>
          <p:cNvGrpSpPr/>
          <p:nvPr/>
        </p:nvGrpSpPr>
        <p:grpSpPr>
          <a:xfrm rot="10800000">
            <a:off x="4473856" y="1273082"/>
            <a:ext cx="406214" cy="2487723"/>
            <a:chOff x="6682857" y="3513940"/>
            <a:chExt cx="541619" cy="2174583"/>
          </a:xfrm>
        </p:grpSpPr>
        <p:grpSp>
          <p:nvGrpSpPr>
            <p:cNvPr id="653" name="Google Shape;653;p34"/>
            <p:cNvGrpSpPr/>
            <p:nvPr/>
          </p:nvGrpSpPr>
          <p:grpSpPr>
            <a:xfrm>
              <a:off x="6683070" y="3513940"/>
              <a:ext cx="541406" cy="2174583"/>
              <a:chOff x="11278940" y="1515355"/>
              <a:chExt cx="541406" cy="1845839"/>
            </a:xfrm>
          </p:grpSpPr>
          <p:grpSp>
            <p:nvGrpSpPr>
              <p:cNvPr id="654" name="Google Shape;654;p34"/>
              <p:cNvGrpSpPr/>
              <p:nvPr/>
            </p:nvGrpSpPr>
            <p:grpSpPr>
              <a:xfrm>
                <a:off x="11278940" y="1515355"/>
                <a:ext cx="158400" cy="1845839"/>
                <a:chOff x="11423710" y="1839191"/>
                <a:chExt cx="158400" cy="1585500"/>
              </a:xfrm>
            </p:grpSpPr>
            <p:cxnSp>
              <p:nvCxnSpPr>
                <p:cNvPr id="655" name="Google Shape;655;p34"/>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656" name="Google Shape;656;p34"/>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657" name="Google Shape;657;p34"/>
              <p:cNvSpPr txBox="1"/>
              <p:nvPr/>
            </p:nvSpPr>
            <p:spPr>
              <a:xfrm rot="-5400000">
                <a:off x="11475346" y="2366713"/>
                <a:ext cx="525900" cy="16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1"/>
                    </a:solidFill>
                    <a:latin typeface="Times New Roman"/>
                    <a:ea typeface="Times New Roman"/>
                    <a:cs typeface="Times New Roman"/>
                    <a:sym typeface="Times New Roman"/>
                  </a:rPr>
                  <a:t>25 yards</a:t>
                </a:r>
                <a:endParaRPr sz="1100"/>
              </a:p>
            </p:txBody>
          </p:sp>
        </p:grpSp>
        <p:cxnSp>
          <p:nvCxnSpPr>
            <p:cNvPr id="658" name="Google Shape;658;p34"/>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659" name="Google Shape;659;p34"/>
          <p:cNvSpPr/>
          <p:nvPr/>
        </p:nvSpPr>
        <p:spPr>
          <a:xfrm>
            <a:off x="1884122" y="893494"/>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60" name="Google Shape;660;p34"/>
          <p:cNvSpPr/>
          <p:nvPr/>
        </p:nvSpPr>
        <p:spPr>
          <a:xfrm>
            <a:off x="3146457" y="881654"/>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61" name="Google Shape;661;p34"/>
          <p:cNvSpPr/>
          <p:nvPr/>
        </p:nvSpPr>
        <p:spPr>
          <a:xfrm>
            <a:off x="796324" y="2540750"/>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62" name="Google Shape;662;p34"/>
          <p:cNvSpPr/>
          <p:nvPr/>
        </p:nvSpPr>
        <p:spPr>
          <a:xfrm>
            <a:off x="1767237" y="3993032"/>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63" name="Google Shape;663;p34"/>
          <p:cNvSpPr/>
          <p:nvPr/>
        </p:nvSpPr>
        <p:spPr>
          <a:xfrm>
            <a:off x="3026452" y="3993032"/>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64" name="Google Shape;664;p34"/>
          <p:cNvSpPr/>
          <p:nvPr/>
        </p:nvSpPr>
        <p:spPr>
          <a:xfrm>
            <a:off x="4146290" y="2461352"/>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Soccer Ball PNG Transparent Image" id="665" name="Google Shape;665;p34"/>
          <p:cNvPicPr preferRelativeResize="0"/>
          <p:nvPr/>
        </p:nvPicPr>
        <p:blipFill rotWithShape="1">
          <a:blip r:embed="rId3">
            <a:alphaModFix/>
          </a:blip>
          <a:srcRect b="0" l="0" r="0" t="0"/>
          <a:stretch/>
        </p:blipFill>
        <p:spPr>
          <a:xfrm>
            <a:off x="1903808" y="1069379"/>
            <a:ext cx="106258" cy="105709"/>
          </a:xfrm>
          <a:prstGeom prst="rect">
            <a:avLst/>
          </a:prstGeom>
          <a:noFill/>
          <a:ln>
            <a:noFill/>
          </a:ln>
        </p:spPr>
      </p:pic>
      <p:pic>
        <p:nvPicPr>
          <p:cNvPr descr="Soccer Ball PNG Transparent Image" id="666" name="Google Shape;666;p34"/>
          <p:cNvPicPr preferRelativeResize="0"/>
          <p:nvPr/>
        </p:nvPicPr>
        <p:blipFill rotWithShape="1">
          <a:blip r:embed="rId3">
            <a:alphaModFix/>
          </a:blip>
          <a:srcRect b="0" l="0" r="0" t="0"/>
          <a:stretch/>
        </p:blipFill>
        <p:spPr>
          <a:xfrm>
            <a:off x="3143336" y="1057538"/>
            <a:ext cx="106258" cy="105709"/>
          </a:xfrm>
          <a:prstGeom prst="rect">
            <a:avLst/>
          </a:prstGeom>
          <a:noFill/>
          <a:ln>
            <a:noFill/>
          </a:ln>
        </p:spPr>
      </p:pic>
      <p:pic>
        <p:nvPicPr>
          <p:cNvPr descr="Soccer Ball PNG Transparent Image" id="667" name="Google Shape;667;p34"/>
          <p:cNvPicPr preferRelativeResize="0"/>
          <p:nvPr/>
        </p:nvPicPr>
        <p:blipFill rotWithShape="1">
          <a:blip r:embed="rId3">
            <a:alphaModFix/>
          </a:blip>
          <a:srcRect b="0" l="0" r="0" t="0"/>
          <a:stretch/>
        </p:blipFill>
        <p:spPr>
          <a:xfrm>
            <a:off x="1019521" y="2578237"/>
            <a:ext cx="106258" cy="105709"/>
          </a:xfrm>
          <a:prstGeom prst="rect">
            <a:avLst/>
          </a:prstGeom>
          <a:noFill/>
          <a:ln>
            <a:noFill/>
          </a:ln>
        </p:spPr>
      </p:pic>
      <p:pic>
        <p:nvPicPr>
          <p:cNvPr descr="Soccer Ball PNG Transparent Image" id="668" name="Google Shape;668;p34"/>
          <p:cNvPicPr preferRelativeResize="0"/>
          <p:nvPr/>
        </p:nvPicPr>
        <p:blipFill rotWithShape="1">
          <a:blip r:embed="rId3">
            <a:alphaModFix/>
          </a:blip>
          <a:srcRect b="0" l="0" r="0" t="0"/>
          <a:stretch/>
        </p:blipFill>
        <p:spPr>
          <a:xfrm>
            <a:off x="3978599" y="2487357"/>
            <a:ext cx="106258" cy="105709"/>
          </a:xfrm>
          <a:prstGeom prst="rect">
            <a:avLst/>
          </a:prstGeom>
          <a:noFill/>
          <a:ln>
            <a:noFill/>
          </a:ln>
        </p:spPr>
      </p:pic>
      <p:pic>
        <p:nvPicPr>
          <p:cNvPr descr="Soccer Ball PNG Transparent Image" id="669" name="Google Shape;669;p34"/>
          <p:cNvPicPr preferRelativeResize="0"/>
          <p:nvPr/>
        </p:nvPicPr>
        <p:blipFill rotWithShape="1">
          <a:blip r:embed="rId3">
            <a:alphaModFix/>
          </a:blip>
          <a:srcRect b="0" l="0" r="0" t="0"/>
          <a:stretch/>
        </p:blipFill>
        <p:spPr>
          <a:xfrm>
            <a:off x="1817396" y="3816914"/>
            <a:ext cx="106258" cy="105709"/>
          </a:xfrm>
          <a:prstGeom prst="rect">
            <a:avLst/>
          </a:prstGeom>
          <a:noFill/>
          <a:ln>
            <a:noFill/>
          </a:ln>
        </p:spPr>
      </p:pic>
      <p:pic>
        <p:nvPicPr>
          <p:cNvPr descr="Soccer Ball PNG Transparent Image" id="670" name="Google Shape;670;p34"/>
          <p:cNvPicPr preferRelativeResize="0"/>
          <p:nvPr/>
        </p:nvPicPr>
        <p:blipFill rotWithShape="1">
          <a:blip r:embed="rId3">
            <a:alphaModFix/>
          </a:blip>
          <a:srcRect b="0" l="0" r="0" t="0"/>
          <a:stretch/>
        </p:blipFill>
        <p:spPr>
          <a:xfrm>
            <a:off x="3031765" y="3852938"/>
            <a:ext cx="106258" cy="105709"/>
          </a:xfrm>
          <a:prstGeom prst="rect">
            <a:avLst/>
          </a:prstGeom>
          <a:noFill/>
          <a:ln>
            <a:noFill/>
          </a:ln>
        </p:spPr>
      </p:pic>
      <p:sp>
        <p:nvSpPr>
          <p:cNvPr id="671" name="Google Shape;671;p34"/>
          <p:cNvSpPr/>
          <p:nvPr/>
        </p:nvSpPr>
        <p:spPr>
          <a:xfrm>
            <a:off x="2200538" y="2208853"/>
            <a:ext cx="63300" cy="618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72" name="Google Shape;672;p34"/>
          <p:cNvSpPr/>
          <p:nvPr/>
        </p:nvSpPr>
        <p:spPr>
          <a:xfrm>
            <a:off x="2200538" y="2632857"/>
            <a:ext cx="63300" cy="618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73" name="Google Shape;673;p34"/>
          <p:cNvSpPr/>
          <p:nvPr/>
        </p:nvSpPr>
        <p:spPr>
          <a:xfrm>
            <a:off x="2683145" y="2209196"/>
            <a:ext cx="63300" cy="618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74" name="Google Shape;674;p34"/>
          <p:cNvSpPr/>
          <p:nvPr/>
        </p:nvSpPr>
        <p:spPr>
          <a:xfrm>
            <a:off x="2683145" y="2632857"/>
            <a:ext cx="63300" cy="618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75" name="Google Shape;675;p34"/>
          <p:cNvSpPr/>
          <p:nvPr/>
        </p:nvSpPr>
        <p:spPr>
          <a:xfrm>
            <a:off x="2074444" y="1644761"/>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76" name="Google Shape;676;p34"/>
          <p:cNvSpPr/>
          <p:nvPr/>
        </p:nvSpPr>
        <p:spPr>
          <a:xfrm>
            <a:off x="2280954" y="2344468"/>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77" name="Google Shape;677;p34"/>
          <p:cNvSpPr/>
          <p:nvPr/>
        </p:nvSpPr>
        <p:spPr>
          <a:xfrm>
            <a:off x="2637098" y="2444036"/>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78" name="Google Shape;678;p34"/>
          <p:cNvSpPr/>
          <p:nvPr/>
        </p:nvSpPr>
        <p:spPr>
          <a:xfrm>
            <a:off x="3136703" y="1685724"/>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79" name="Google Shape;679;p34"/>
          <p:cNvSpPr/>
          <p:nvPr/>
        </p:nvSpPr>
        <p:spPr>
          <a:xfrm>
            <a:off x="2955092" y="3184306"/>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80" name="Google Shape;680;p34"/>
          <p:cNvSpPr/>
          <p:nvPr/>
        </p:nvSpPr>
        <p:spPr>
          <a:xfrm>
            <a:off x="1655192" y="2632142"/>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681" name="Google Shape;681;p34"/>
          <p:cNvCxnSpPr/>
          <p:nvPr/>
        </p:nvCxnSpPr>
        <p:spPr>
          <a:xfrm rot="10800000">
            <a:off x="3024352" y="3398694"/>
            <a:ext cx="2100" cy="390000"/>
          </a:xfrm>
          <a:prstGeom prst="straightConnector1">
            <a:avLst/>
          </a:prstGeom>
          <a:noFill/>
          <a:ln cap="flat" cmpd="sng" w="28575">
            <a:solidFill>
              <a:schemeClr val="dk1"/>
            </a:solidFill>
            <a:prstDash val="dot"/>
            <a:miter lim="800000"/>
            <a:headEnd len="sm" w="sm" type="none"/>
            <a:tailEnd len="med" w="med" type="triangle"/>
          </a:ln>
        </p:spPr>
      </p:cxnSp>
      <p:cxnSp>
        <p:nvCxnSpPr>
          <p:cNvPr id="682" name="Google Shape;682;p34"/>
          <p:cNvCxnSpPr/>
          <p:nvPr/>
        </p:nvCxnSpPr>
        <p:spPr>
          <a:xfrm>
            <a:off x="3195146" y="1272539"/>
            <a:ext cx="0" cy="354000"/>
          </a:xfrm>
          <a:prstGeom prst="straightConnector1">
            <a:avLst/>
          </a:prstGeom>
          <a:noFill/>
          <a:ln cap="flat" cmpd="sng" w="28575">
            <a:solidFill>
              <a:schemeClr val="dk1"/>
            </a:solidFill>
            <a:prstDash val="dot"/>
            <a:miter lim="800000"/>
            <a:headEnd len="sm" w="sm" type="none"/>
            <a:tailEnd len="med" w="med" type="triangle"/>
          </a:ln>
        </p:spPr>
      </p:cxnSp>
      <p:cxnSp>
        <p:nvCxnSpPr>
          <p:cNvPr id="683" name="Google Shape;683;p34"/>
          <p:cNvCxnSpPr/>
          <p:nvPr/>
        </p:nvCxnSpPr>
        <p:spPr>
          <a:xfrm>
            <a:off x="1956936" y="1233288"/>
            <a:ext cx="142800" cy="387600"/>
          </a:xfrm>
          <a:prstGeom prst="straightConnector1">
            <a:avLst/>
          </a:prstGeom>
          <a:noFill/>
          <a:ln cap="flat" cmpd="sng" w="28575">
            <a:solidFill>
              <a:schemeClr val="dk1"/>
            </a:solidFill>
            <a:prstDash val="dot"/>
            <a:miter lim="800000"/>
            <a:headEnd len="sm" w="sm" type="none"/>
            <a:tailEnd len="med" w="med" type="triangle"/>
          </a:ln>
        </p:spPr>
      </p:cxnSp>
      <p:cxnSp>
        <p:nvCxnSpPr>
          <p:cNvPr id="684" name="Google Shape;684;p34"/>
          <p:cNvCxnSpPr/>
          <p:nvPr/>
        </p:nvCxnSpPr>
        <p:spPr>
          <a:xfrm>
            <a:off x="1242945" y="2631091"/>
            <a:ext cx="329400" cy="59400"/>
          </a:xfrm>
          <a:prstGeom prst="straightConnector1">
            <a:avLst/>
          </a:prstGeom>
          <a:noFill/>
          <a:ln cap="flat" cmpd="sng" w="28575">
            <a:solidFill>
              <a:schemeClr val="dk1"/>
            </a:solidFill>
            <a:prstDash val="dot"/>
            <a:miter lim="800000"/>
            <a:headEnd len="sm" w="sm" type="none"/>
            <a:tailEnd len="med" w="med" type="triangle"/>
          </a:ln>
        </p:spPr>
      </p:cxnSp>
      <p:graphicFrame>
        <p:nvGraphicFramePr>
          <p:cNvPr id="685" name="Google Shape;685;p34"/>
          <p:cNvGraphicFramePr/>
          <p:nvPr/>
        </p:nvGraphicFramePr>
        <p:xfrm>
          <a:off x="5948855" y="56130"/>
          <a:ext cx="3000000" cy="3000000"/>
        </p:xfrm>
        <a:graphic>
          <a:graphicData uri="http://schemas.openxmlformats.org/drawingml/2006/table">
            <a:tbl>
              <a:tblPr bandRow="1" firstRow="1">
                <a:noFill/>
                <a:tableStyleId>{2937F1F6-3F89-4163-B851-2338728D8C83}</a:tableStyleId>
              </a:tblPr>
              <a:tblGrid>
                <a:gridCol w="2691200"/>
              </a:tblGrid>
              <a:tr h="205750">
                <a:tc>
                  <a:txBody>
                    <a:bodyPr/>
                    <a:lstStyle/>
                    <a:p>
                      <a:pPr indent="0" lvl="0" marL="0" marR="0" rtl="0" algn="ctr">
                        <a:spcBef>
                          <a:spcPts val="0"/>
                        </a:spcBef>
                        <a:spcAft>
                          <a:spcPts val="0"/>
                        </a:spcAft>
                        <a:buNone/>
                      </a:pPr>
                      <a:r>
                        <a:rPr b="0" lang="en" sz="1200" u="none" cap="none" strike="noStrike">
                          <a:latin typeface="Bebas Neue"/>
                          <a:ea typeface="Bebas Neue"/>
                          <a:cs typeface="Bebas Neue"/>
                          <a:sym typeface="Bebas Neue"/>
                        </a:rPr>
                        <a:t>Check &amp;  play</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6D7A8"/>
                    </a:solidFill>
                  </a:tcPr>
                </a:tc>
              </a:tr>
              <a:tr h="205750">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Purpose: </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chemeClr val="dk1"/>
                        </a:buClr>
                        <a:buSzPts val="800"/>
                        <a:buFont typeface="Arial"/>
                        <a:buChar char="•"/>
                      </a:pPr>
                      <a:r>
                        <a:rPr b="0" lang="en" sz="800" u="none" cap="none" strike="noStrike">
                          <a:latin typeface="Times New Roman"/>
                          <a:ea typeface="Times New Roman"/>
                          <a:cs typeface="Times New Roman"/>
                          <a:sym typeface="Times New Roman"/>
                        </a:rPr>
                        <a:t>A technical activity that will activate the concepts of  passing, receiving, turning, and dribbling all in one.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800"/>
                        <a:buFont typeface="Bebas Neue"/>
                        <a:buNone/>
                      </a:pPr>
                      <a:r>
                        <a:rPr b="0" lang="en" sz="800" u="none" cap="none" strike="noStrike">
                          <a:latin typeface="Bebas Neue"/>
                          <a:ea typeface="Bebas Neue"/>
                          <a:cs typeface="Bebas Neue"/>
                          <a:sym typeface="Bebas Neue"/>
                        </a:rPr>
                        <a:t>Organization &amp; Objective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chemeClr val="dk1"/>
                        </a:buClr>
                        <a:buSzPts val="800"/>
                        <a:buFont typeface="Arial"/>
                        <a:buNone/>
                      </a:pPr>
                      <a:r>
                        <a:rPr b="0" lang="en" sz="800" u="none" cap="none" strike="noStrike">
                          <a:latin typeface="Bebas Neue"/>
                          <a:ea typeface="Bebas Neue"/>
                          <a:cs typeface="Bebas Neue"/>
                          <a:sym typeface="Bebas Neue"/>
                        </a:rPr>
                        <a:t>SETUP: </a:t>
                      </a:r>
                      <a:r>
                        <a:rPr b="0" lang="en" sz="800" u="none" cap="none" strike="noStrike">
                          <a:latin typeface="Times New Roman"/>
                          <a:ea typeface="Times New Roman"/>
                          <a:cs typeface="Times New Roman"/>
                          <a:sym typeface="Times New Roman"/>
                        </a:rPr>
                        <a:t>In a 25x25 yard box have an equal number of players on the outside of the grid as you do on the inside. All players on the outside begin with a ball. Players on the inside will begin in the 5x5 coned area in the middle.</a:t>
                      </a:r>
                      <a:endParaRPr sz="1100"/>
                    </a:p>
                    <a:p>
                      <a:pPr indent="0" lvl="0" marL="0" marR="0" rtl="0" algn="l">
                        <a:spcBef>
                          <a:spcPts val="0"/>
                        </a:spcBef>
                        <a:spcAft>
                          <a:spcPts val="0"/>
                        </a:spcAft>
                        <a:buClr>
                          <a:schemeClr val="dk1"/>
                        </a:buClr>
                        <a:buSzPts val="800"/>
                        <a:buFont typeface="Arial"/>
                        <a:buNone/>
                      </a:pPr>
                      <a:r>
                        <a:t/>
                      </a:r>
                      <a:endParaRPr b="0" sz="800" u="none" cap="none" strike="noStrike">
                        <a:latin typeface="Times New Roman"/>
                        <a:ea typeface="Times New Roman"/>
                        <a:cs typeface="Times New Roman"/>
                        <a:sym typeface="Times New Roman"/>
                      </a:endParaRPr>
                    </a:p>
                    <a:p>
                      <a:pPr indent="0" lvl="0" marL="0" marR="0" rtl="0" algn="l">
                        <a:spcBef>
                          <a:spcPts val="0"/>
                        </a:spcBef>
                        <a:spcAft>
                          <a:spcPts val="0"/>
                        </a:spcAft>
                        <a:buClr>
                          <a:schemeClr val="dk1"/>
                        </a:buClr>
                        <a:buSzPts val="800"/>
                        <a:buFont typeface="Arial"/>
                        <a:buNone/>
                      </a:pPr>
                      <a:r>
                        <a:rPr b="0" lang="en" sz="800" u="none" cap="none" strike="noStrike">
                          <a:latin typeface="Times New Roman"/>
                          <a:ea typeface="Times New Roman"/>
                          <a:cs typeface="Times New Roman"/>
                          <a:sym typeface="Times New Roman"/>
                        </a:rPr>
                        <a:t>Players on the inside will begin by checking out to an outside player and calling for the ball. Outside players will play a 5 yard pass. The receiving player will play 2 touch (receive and pass) back to the outside player that played them. Once completed, the inside player will check back to the central box before then finding a new outside player to receive a pass from. Outside players are to perform toe taps or inside foundations while waiting for an inside player to check to them. Players will switch on coaches call every 1 minute.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latin typeface="Bebas Neue"/>
                          <a:ea typeface="Bebas Neue"/>
                          <a:cs typeface="Bebas Neue"/>
                          <a:sym typeface="Bebas Neue"/>
                        </a:rPr>
                        <a:t>Progressions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Inside players will receive, turn, with the ball, dribble 3-5 yards into space before turning and playing back to the outside player that played them.</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Inside players will receive on the </a:t>
                      </a:r>
                      <a:r>
                        <a:rPr b="1" lang="en" sz="800" u="none" cap="none" strike="noStrike">
                          <a:latin typeface="Times New Roman"/>
                          <a:ea typeface="Times New Roman"/>
                          <a:cs typeface="Times New Roman"/>
                          <a:sym typeface="Times New Roman"/>
                        </a:rPr>
                        <a:t>half turn</a:t>
                      </a:r>
                      <a:r>
                        <a:rPr lang="en" sz="800" u="none" cap="none" strike="noStrike">
                          <a:latin typeface="Times New Roman"/>
                          <a:ea typeface="Times New Roman"/>
                          <a:cs typeface="Times New Roman"/>
                          <a:sym typeface="Times New Roman"/>
                        </a:rPr>
                        <a:t>, dribble 3-5 yards into space and then play back to the same outside player.</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Inside players will receive on the half turn, dribble into open space and find a NEW outside players to play into.</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latin typeface="Bebas Neue"/>
                          <a:ea typeface="Bebas Neue"/>
                          <a:cs typeface="Bebas Neue"/>
                          <a:sym typeface="Bebas Neue"/>
                        </a:rPr>
                        <a:t>Coaching Points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Focus on a controlled good first touch to optimize your rep.</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Accelerate when checking to the ball.</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When dribbling, find open space. Scan to find open players and stay alert to your surroundings</a:t>
                      </a:r>
                      <a:r>
                        <a:rPr lang="en" sz="800" u="none" cap="none" strike="noStrike">
                          <a:latin typeface="Open Sans Light"/>
                          <a:ea typeface="Open Sans Light"/>
                          <a:cs typeface="Open Sans Light"/>
                          <a:sym typeface="Open Sans Light"/>
                        </a:rPr>
                        <a:t>.</a:t>
                      </a:r>
                      <a:endParaRPr sz="1100"/>
                    </a:p>
                    <a:p>
                      <a:pPr indent="-76200" lvl="0" marL="215900" marR="0" rtl="0" algn="l">
                        <a:spcBef>
                          <a:spcPts val="0"/>
                        </a:spcBef>
                        <a:spcAft>
                          <a:spcPts val="0"/>
                        </a:spcAft>
                        <a:buClr>
                          <a:schemeClr val="dk1"/>
                        </a:buClr>
                        <a:buSzPts val="800"/>
                        <a:buFont typeface="Arial"/>
                        <a:buNone/>
                      </a:pPr>
                      <a:r>
                        <a:t/>
                      </a:r>
                      <a:endParaRPr sz="800" u="none" cap="none" strike="noStrike">
                        <a:latin typeface="Open Sans Light"/>
                        <a:ea typeface="Open Sans Light"/>
                        <a:cs typeface="Open Sans Light"/>
                        <a:sym typeface="Open Sans Light"/>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graphicFrame>
        <p:nvGraphicFramePr>
          <p:cNvPr id="690" name="Google Shape;690;p35"/>
          <p:cNvGraphicFramePr/>
          <p:nvPr/>
        </p:nvGraphicFramePr>
        <p:xfrm>
          <a:off x="5856872" y="1153359"/>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1v1 attacking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Improve beating a defender 1v1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Divide group into two teams and set up as pictured. Coach plays pass into attacker. As this happens, the defender comes out 1v1 occurs. Teams will rotate roles after 5 minutes</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Have a clock countdown</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Introduce 2v1</a:t>
                      </a:r>
                      <a:endParaRPr sz="800">
                        <a:solidFill>
                          <a:srgbClr val="32394D"/>
                        </a:solidFill>
                        <a:latin typeface="Times New Roman"/>
                        <a:ea typeface="Times New Roman"/>
                        <a:cs typeface="Times New Roman"/>
                        <a:sym typeface="Times New Roman"/>
                      </a:endParaRPr>
                    </a:p>
                    <a:p>
                      <a:pPr indent="0" lvl="0" marL="34290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Positive first touch towards goal</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Quick Decisions/sharp change of direction</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Proper shooting technique</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Head up to know where defender and goal is</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pic>
        <p:nvPicPr>
          <p:cNvPr descr="iPadpapers.com - soccer pitch paper templates" id="691" name="Google Shape;691;p35"/>
          <p:cNvPicPr preferRelativeResize="0"/>
          <p:nvPr/>
        </p:nvPicPr>
        <p:blipFill rotWithShape="1">
          <a:blip r:embed="rId3">
            <a:alphaModFix/>
          </a:blip>
          <a:srcRect b="7627" l="8611" r="9063" t="7712"/>
          <a:stretch/>
        </p:blipFill>
        <p:spPr>
          <a:xfrm rot="-5400000">
            <a:off x="933284" y="-48460"/>
            <a:ext cx="4053375" cy="5021599"/>
          </a:xfrm>
          <a:prstGeom prst="rect">
            <a:avLst/>
          </a:prstGeom>
          <a:noFill/>
          <a:ln>
            <a:noFill/>
          </a:ln>
        </p:spPr>
      </p:pic>
      <p:sp>
        <p:nvSpPr>
          <p:cNvPr id="692" name="Google Shape;692;p35"/>
          <p:cNvSpPr/>
          <p:nvPr/>
        </p:nvSpPr>
        <p:spPr>
          <a:xfrm>
            <a:off x="2883071" y="3340126"/>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693" name="Google Shape;693;p35"/>
          <p:cNvSpPr/>
          <p:nvPr/>
        </p:nvSpPr>
        <p:spPr>
          <a:xfrm>
            <a:off x="2817058" y="287664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694" name="Google Shape;694;p35"/>
          <p:cNvPicPr preferRelativeResize="0"/>
          <p:nvPr/>
        </p:nvPicPr>
        <p:blipFill rotWithShape="1">
          <a:blip r:embed="rId4">
            <a:alphaModFix/>
          </a:blip>
          <a:srcRect b="0" l="0" r="0" t="0"/>
          <a:stretch/>
        </p:blipFill>
        <p:spPr>
          <a:xfrm>
            <a:off x="1431248" y="2142163"/>
            <a:ext cx="141677" cy="140945"/>
          </a:xfrm>
          <a:prstGeom prst="rect">
            <a:avLst/>
          </a:prstGeom>
          <a:noFill/>
          <a:ln>
            <a:noFill/>
          </a:ln>
        </p:spPr>
      </p:pic>
      <p:sp>
        <p:nvSpPr>
          <p:cNvPr id="695" name="Google Shape;695;p35"/>
          <p:cNvSpPr/>
          <p:nvPr/>
        </p:nvSpPr>
        <p:spPr>
          <a:xfrm>
            <a:off x="2918324" y="3120600"/>
            <a:ext cx="141600" cy="1410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96" name="Google Shape;696;p35"/>
          <p:cNvSpPr/>
          <p:nvPr/>
        </p:nvSpPr>
        <p:spPr>
          <a:xfrm rot="5400000">
            <a:off x="2698130" y="374255"/>
            <a:ext cx="582000" cy="582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97" name="Google Shape;697;p35"/>
          <p:cNvSpPr txBox="1"/>
          <p:nvPr/>
        </p:nvSpPr>
        <p:spPr>
          <a:xfrm>
            <a:off x="1771347" y="1831611"/>
            <a:ext cx="45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1200" u="none" cap="none" strike="noStrike">
                <a:solidFill>
                  <a:srgbClr val="000000"/>
                </a:solidFill>
                <a:latin typeface="Bebas Neue"/>
                <a:ea typeface="Bebas Neue"/>
                <a:cs typeface="Bebas Neue"/>
                <a:sym typeface="Bebas Neue"/>
              </a:rPr>
              <a:t>Coach</a:t>
            </a:r>
            <a:endParaRPr/>
          </a:p>
        </p:txBody>
      </p:sp>
      <p:pic>
        <p:nvPicPr>
          <p:cNvPr descr="Soccer Ball PNG Transparent Image" id="698" name="Google Shape;698;p35"/>
          <p:cNvPicPr preferRelativeResize="0"/>
          <p:nvPr/>
        </p:nvPicPr>
        <p:blipFill rotWithShape="1">
          <a:blip r:embed="rId4">
            <a:alphaModFix/>
          </a:blip>
          <a:srcRect b="0" l="0" r="0" t="0"/>
          <a:stretch/>
        </p:blipFill>
        <p:spPr>
          <a:xfrm>
            <a:off x="1629672" y="2163975"/>
            <a:ext cx="141677" cy="140945"/>
          </a:xfrm>
          <a:prstGeom prst="rect">
            <a:avLst/>
          </a:prstGeom>
          <a:noFill/>
          <a:ln>
            <a:noFill/>
          </a:ln>
        </p:spPr>
      </p:pic>
      <p:pic>
        <p:nvPicPr>
          <p:cNvPr descr="Soccer Ball PNG Transparent Image" id="699" name="Google Shape;699;p35"/>
          <p:cNvPicPr preferRelativeResize="0"/>
          <p:nvPr/>
        </p:nvPicPr>
        <p:blipFill rotWithShape="1">
          <a:blip r:embed="rId4">
            <a:alphaModFix/>
          </a:blip>
          <a:srcRect b="0" l="0" r="0" t="0"/>
          <a:stretch/>
        </p:blipFill>
        <p:spPr>
          <a:xfrm>
            <a:off x="1816047" y="1989763"/>
            <a:ext cx="141677" cy="140945"/>
          </a:xfrm>
          <a:prstGeom prst="rect">
            <a:avLst/>
          </a:prstGeom>
          <a:noFill/>
          <a:ln>
            <a:noFill/>
          </a:ln>
        </p:spPr>
      </p:pic>
      <p:pic>
        <p:nvPicPr>
          <p:cNvPr descr="Soccer Ball PNG Transparent Image" id="700" name="Google Shape;700;p35"/>
          <p:cNvPicPr preferRelativeResize="0"/>
          <p:nvPr/>
        </p:nvPicPr>
        <p:blipFill rotWithShape="1">
          <a:blip r:embed="rId4">
            <a:alphaModFix/>
          </a:blip>
          <a:srcRect b="0" l="0" r="0" t="0"/>
          <a:stretch/>
        </p:blipFill>
        <p:spPr>
          <a:xfrm>
            <a:off x="1431248" y="1913563"/>
            <a:ext cx="141677" cy="140945"/>
          </a:xfrm>
          <a:prstGeom prst="rect">
            <a:avLst/>
          </a:prstGeom>
          <a:noFill/>
          <a:ln>
            <a:noFill/>
          </a:ln>
        </p:spPr>
      </p:pic>
      <p:cxnSp>
        <p:nvCxnSpPr>
          <p:cNvPr id="701" name="Google Shape;701;p35"/>
          <p:cNvCxnSpPr/>
          <p:nvPr/>
        </p:nvCxnSpPr>
        <p:spPr>
          <a:xfrm>
            <a:off x="1972250" y="2080100"/>
            <a:ext cx="312600" cy="308700"/>
          </a:xfrm>
          <a:prstGeom prst="straightConnector1">
            <a:avLst/>
          </a:prstGeom>
          <a:noFill/>
          <a:ln cap="flat" cmpd="sng" w="28575">
            <a:solidFill>
              <a:srgbClr val="000000"/>
            </a:solidFill>
            <a:prstDash val="dot"/>
            <a:miter lim="800000"/>
            <a:headEnd len="sm" w="sm" type="none"/>
            <a:tailEnd len="med" w="med" type="triangle"/>
          </a:ln>
        </p:spPr>
      </p:cxnSp>
      <p:sp>
        <p:nvSpPr>
          <p:cNvPr id="702" name="Google Shape;702;p35"/>
          <p:cNvSpPr/>
          <p:nvPr/>
        </p:nvSpPr>
        <p:spPr>
          <a:xfrm rot="10800000">
            <a:off x="2448049" y="494600"/>
            <a:ext cx="141600" cy="1410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03" name="Google Shape;703;p35"/>
          <p:cNvSpPr/>
          <p:nvPr/>
        </p:nvSpPr>
        <p:spPr>
          <a:xfrm>
            <a:off x="2441008" y="72319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04" name="Google Shape;704;p35"/>
          <p:cNvSpPr/>
          <p:nvPr/>
        </p:nvSpPr>
        <p:spPr>
          <a:xfrm>
            <a:off x="2284846" y="24770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705" name="Google Shape;705;p35"/>
          <p:cNvSpPr/>
          <p:nvPr/>
        </p:nvSpPr>
        <p:spPr>
          <a:xfrm>
            <a:off x="2868920" y="63561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GK</a:t>
            </a:r>
            <a:endParaRPr/>
          </a:p>
        </p:txBody>
      </p:sp>
      <p:cxnSp>
        <p:nvCxnSpPr>
          <p:cNvPr id="706" name="Google Shape;706;p35"/>
          <p:cNvCxnSpPr/>
          <p:nvPr/>
        </p:nvCxnSpPr>
        <p:spPr>
          <a:xfrm rot="10800000">
            <a:off x="2948095" y="2220882"/>
            <a:ext cx="2700" cy="520200"/>
          </a:xfrm>
          <a:prstGeom prst="straightConnector1">
            <a:avLst/>
          </a:prstGeom>
          <a:noFill/>
          <a:ln cap="flat" cmpd="sng" w="28575">
            <a:solidFill>
              <a:srgbClr val="000000"/>
            </a:solidFill>
            <a:prstDash val="solid"/>
            <a:miter lim="800000"/>
            <a:headEnd len="sm" w="sm" type="none"/>
            <a:tailEnd len="med" w="med" type="triangle"/>
          </a:ln>
        </p:spPr>
      </p:cxnSp>
      <p:cxnSp>
        <p:nvCxnSpPr>
          <p:cNvPr id="707" name="Google Shape;707;p35"/>
          <p:cNvCxnSpPr/>
          <p:nvPr/>
        </p:nvCxnSpPr>
        <p:spPr>
          <a:xfrm>
            <a:off x="2570875" y="1051136"/>
            <a:ext cx="153300" cy="453000"/>
          </a:xfrm>
          <a:prstGeom prst="straightConnector1">
            <a:avLst/>
          </a:prstGeom>
          <a:noFill/>
          <a:ln cap="flat" cmpd="sng" w="28575">
            <a:solidFill>
              <a:srgbClr val="000000"/>
            </a:solidFill>
            <a:prstDash val="solid"/>
            <a:miter lim="800000"/>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aphicFrame>
        <p:nvGraphicFramePr>
          <p:cNvPr id="91" name="Google Shape;91;p18"/>
          <p:cNvGraphicFramePr/>
          <p:nvPr/>
        </p:nvGraphicFramePr>
        <p:xfrm>
          <a:off x="5890228" y="703371"/>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Reaction Game Warm Up</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A9999"/>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Implement quick touches/work on quick reactions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chemeClr val="dk1"/>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Players will partner up and stand 5 yards from one another. Red team and blue team. No ball to start. Coach will then give 3 dynamic exercises (high knees, jumping jacks, bunny hops)  for players to perform while facing off. Then, coach will call either blue or red. Whatever color is called, that team must turn and sprint back through their safe zoned cones. The other team will attempt to tag them if too slow. Do a few rounds and then introduce a ball. Instead of dynamics, players will now perform inside stationary dribbles, toe taps, sole roles. When coach calls their color, players must turn and dribble through their coned safe zone.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Make distance closer between partners</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Add pothole cones that players must avoid when turning back to dribble</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Players are awake and alert</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Good quality touches when performing skills</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Accelerate after making the turn</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92" name="Google Shape;92;p18"/>
          <p:cNvSpPr/>
          <p:nvPr/>
        </p:nvSpPr>
        <p:spPr>
          <a:xfrm rot="5668030">
            <a:off x="1452244" y="4002612"/>
            <a:ext cx="211844" cy="159176"/>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3" name="Google Shape;93;p18"/>
          <p:cNvSpPr/>
          <p:nvPr/>
        </p:nvSpPr>
        <p:spPr>
          <a:xfrm>
            <a:off x="508567" y="345565"/>
            <a:ext cx="5091300" cy="4177200"/>
          </a:xfrm>
          <a:prstGeom prst="rect">
            <a:avLst/>
          </a:prstGeom>
          <a:noFill/>
          <a:ln cap="flat" cmpd="sng" w="1905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4" name="Google Shape;94;p18"/>
          <p:cNvSpPr/>
          <p:nvPr/>
        </p:nvSpPr>
        <p:spPr>
          <a:xfrm>
            <a:off x="1470620" y="4270283"/>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Soccer Ball PNG Transparent Image" id="95" name="Google Shape;95;p18"/>
          <p:cNvPicPr preferRelativeResize="0"/>
          <p:nvPr/>
        </p:nvPicPr>
        <p:blipFill rotWithShape="1">
          <a:blip r:embed="rId3">
            <a:alphaModFix/>
          </a:blip>
          <a:srcRect b="0" l="0" r="0" t="0"/>
          <a:stretch/>
        </p:blipFill>
        <p:spPr>
          <a:xfrm>
            <a:off x="2621188" y="2993836"/>
            <a:ext cx="106258" cy="105709"/>
          </a:xfrm>
          <a:prstGeom prst="rect">
            <a:avLst/>
          </a:prstGeom>
          <a:noFill/>
          <a:ln>
            <a:noFill/>
          </a:ln>
        </p:spPr>
      </p:pic>
      <p:sp>
        <p:nvSpPr>
          <p:cNvPr id="96" name="Google Shape;96;p18"/>
          <p:cNvSpPr/>
          <p:nvPr/>
        </p:nvSpPr>
        <p:spPr>
          <a:xfrm>
            <a:off x="1448512" y="1173280"/>
            <a:ext cx="215100" cy="193200"/>
          </a:xfrm>
          <a:prstGeom prst="triangle">
            <a:avLst>
              <a:gd fmla="val 50000" name="adj"/>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7" name="Google Shape;97;p18"/>
          <p:cNvSpPr/>
          <p:nvPr/>
        </p:nvSpPr>
        <p:spPr>
          <a:xfrm>
            <a:off x="4153981" y="3315104"/>
            <a:ext cx="215100" cy="193200"/>
          </a:xfrm>
          <a:prstGeom prst="triangle">
            <a:avLst>
              <a:gd fmla="val 50000" name="adj"/>
            </a:avLst>
          </a:prstGeom>
          <a:solidFill>
            <a:srgbClr val="3D85C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8" name="Google Shape;98;p18"/>
          <p:cNvSpPr/>
          <p:nvPr/>
        </p:nvSpPr>
        <p:spPr>
          <a:xfrm>
            <a:off x="4153983" y="1173286"/>
            <a:ext cx="215100" cy="193200"/>
          </a:xfrm>
          <a:prstGeom prst="triangle">
            <a:avLst>
              <a:gd fmla="val 50000" name="adj"/>
            </a:avLst>
          </a:prstGeom>
          <a:solidFill>
            <a:srgbClr val="3D85C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9" name="Google Shape;99;p18"/>
          <p:cNvSpPr/>
          <p:nvPr/>
        </p:nvSpPr>
        <p:spPr>
          <a:xfrm>
            <a:off x="1448492" y="3315088"/>
            <a:ext cx="215100" cy="193200"/>
          </a:xfrm>
          <a:prstGeom prst="triangle">
            <a:avLst>
              <a:gd fmla="val 50000" name="adj"/>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0" name="Google Shape;100;p18"/>
          <p:cNvSpPr/>
          <p:nvPr/>
        </p:nvSpPr>
        <p:spPr>
          <a:xfrm>
            <a:off x="1302425" y="3919550"/>
            <a:ext cx="576000" cy="583500"/>
          </a:xfrm>
          <a:prstGeom prst="rect">
            <a:avLst/>
          </a:prstGeom>
          <a:solidFill>
            <a:schemeClr val="lt1"/>
          </a:solidFill>
          <a:ln cap="flat" cmpd="sng" w="19050">
            <a:solidFill>
              <a:schemeClr val="lt1"/>
            </a:solidFill>
            <a:prstDash val="dash"/>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1" name="Google Shape;101;p18"/>
          <p:cNvSpPr/>
          <p:nvPr/>
        </p:nvSpPr>
        <p:spPr>
          <a:xfrm>
            <a:off x="1448508" y="2171261"/>
            <a:ext cx="215100" cy="193200"/>
          </a:xfrm>
          <a:prstGeom prst="triangle">
            <a:avLst>
              <a:gd fmla="val 50000" name="adj"/>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2" name="Google Shape;102;p18"/>
          <p:cNvSpPr/>
          <p:nvPr/>
        </p:nvSpPr>
        <p:spPr>
          <a:xfrm>
            <a:off x="2359496" y="163480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3" name="Google Shape;103;p18"/>
          <p:cNvSpPr/>
          <p:nvPr/>
        </p:nvSpPr>
        <p:spPr>
          <a:xfrm>
            <a:off x="4153983" y="2171261"/>
            <a:ext cx="215100" cy="193200"/>
          </a:xfrm>
          <a:prstGeom prst="triangle">
            <a:avLst>
              <a:gd fmla="val 50000" name="adj"/>
            </a:avLst>
          </a:prstGeom>
          <a:solidFill>
            <a:srgbClr val="3D85C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4" name="Google Shape;104;p18"/>
          <p:cNvSpPr/>
          <p:nvPr/>
        </p:nvSpPr>
        <p:spPr>
          <a:xfrm>
            <a:off x="3273896" y="163480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5" name="Google Shape;105;p18"/>
          <p:cNvSpPr/>
          <p:nvPr/>
        </p:nvSpPr>
        <p:spPr>
          <a:xfrm>
            <a:off x="3273896" y="224440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6" name="Google Shape;106;p18"/>
          <p:cNvSpPr/>
          <p:nvPr/>
        </p:nvSpPr>
        <p:spPr>
          <a:xfrm>
            <a:off x="2359496" y="224440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7" name="Google Shape;107;p18"/>
          <p:cNvSpPr/>
          <p:nvPr/>
        </p:nvSpPr>
        <p:spPr>
          <a:xfrm>
            <a:off x="2359496" y="293020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8" name="Google Shape;108;p18"/>
          <p:cNvSpPr/>
          <p:nvPr/>
        </p:nvSpPr>
        <p:spPr>
          <a:xfrm>
            <a:off x="3273896" y="293020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Soccer Ball PNG Transparent Image" id="109" name="Google Shape;109;p18"/>
          <p:cNvPicPr preferRelativeResize="0"/>
          <p:nvPr/>
        </p:nvPicPr>
        <p:blipFill rotWithShape="1">
          <a:blip r:embed="rId3">
            <a:alphaModFix/>
          </a:blip>
          <a:srcRect b="0" l="0" r="0" t="0"/>
          <a:stretch/>
        </p:blipFill>
        <p:spPr>
          <a:xfrm>
            <a:off x="3164688" y="2993836"/>
            <a:ext cx="106258" cy="105709"/>
          </a:xfrm>
          <a:prstGeom prst="rect">
            <a:avLst/>
          </a:prstGeom>
          <a:noFill/>
          <a:ln>
            <a:noFill/>
          </a:ln>
        </p:spPr>
      </p:pic>
      <p:pic>
        <p:nvPicPr>
          <p:cNvPr descr="Soccer Ball PNG Transparent Image" id="110" name="Google Shape;110;p18"/>
          <p:cNvPicPr preferRelativeResize="0"/>
          <p:nvPr/>
        </p:nvPicPr>
        <p:blipFill rotWithShape="1">
          <a:blip r:embed="rId3">
            <a:alphaModFix/>
          </a:blip>
          <a:srcRect b="0" l="0" r="0" t="0"/>
          <a:stretch/>
        </p:blipFill>
        <p:spPr>
          <a:xfrm>
            <a:off x="2621188" y="2271199"/>
            <a:ext cx="106258" cy="105709"/>
          </a:xfrm>
          <a:prstGeom prst="rect">
            <a:avLst/>
          </a:prstGeom>
          <a:noFill/>
          <a:ln>
            <a:noFill/>
          </a:ln>
        </p:spPr>
      </p:pic>
      <p:pic>
        <p:nvPicPr>
          <p:cNvPr descr="Soccer Ball PNG Transparent Image" id="111" name="Google Shape;111;p18"/>
          <p:cNvPicPr preferRelativeResize="0"/>
          <p:nvPr/>
        </p:nvPicPr>
        <p:blipFill rotWithShape="1">
          <a:blip r:embed="rId3">
            <a:alphaModFix/>
          </a:blip>
          <a:srcRect b="0" l="0" r="0" t="0"/>
          <a:stretch/>
        </p:blipFill>
        <p:spPr>
          <a:xfrm>
            <a:off x="3154588" y="2271199"/>
            <a:ext cx="106258" cy="105709"/>
          </a:xfrm>
          <a:prstGeom prst="rect">
            <a:avLst/>
          </a:prstGeom>
          <a:noFill/>
          <a:ln>
            <a:noFill/>
          </a:ln>
        </p:spPr>
      </p:pic>
      <p:pic>
        <p:nvPicPr>
          <p:cNvPr descr="Soccer Ball PNG Transparent Image" id="112" name="Google Shape;112;p18"/>
          <p:cNvPicPr preferRelativeResize="0"/>
          <p:nvPr/>
        </p:nvPicPr>
        <p:blipFill rotWithShape="1">
          <a:blip r:embed="rId3">
            <a:alphaModFix/>
          </a:blip>
          <a:srcRect b="0" l="0" r="0" t="0"/>
          <a:stretch/>
        </p:blipFill>
        <p:spPr>
          <a:xfrm>
            <a:off x="3154588" y="1661599"/>
            <a:ext cx="106258" cy="105709"/>
          </a:xfrm>
          <a:prstGeom prst="rect">
            <a:avLst/>
          </a:prstGeom>
          <a:noFill/>
          <a:ln>
            <a:noFill/>
          </a:ln>
        </p:spPr>
      </p:pic>
      <p:pic>
        <p:nvPicPr>
          <p:cNvPr descr="Soccer Ball PNG Transparent Image" id="113" name="Google Shape;113;p18"/>
          <p:cNvPicPr preferRelativeResize="0"/>
          <p:nvPr/>
        </p:nvPicPr>
        <p:blipFill rotWithShape="1">
          <a:blip r:embed="rId3">
            <a:alphaModFix/>
          </a:blip>
          <a:srcRect b="0" l="0" r="0" t="0"/>
          <a:stretch/>
        </p:blipFill>
        <p:spPr>
          <a:xfrm>
            <a:off x="2621188" y="1661599"/>
            <a:ext cx="106258" cy="105709"/>
          </a:xfrm>
          <a:prstGeom prst="rect">
            <a:avLst/>
          </a:prstGeom>
          <a:noFill/>
          <a:ln>
            <a:noFill/>
          </a:ln>
        </p:spPr>
      </p:pic>
      <p:cxnSp>
        <p:nvCxnSpPr>
          <p:cNvPr id="114" name="Google Shape;114;p18"/>
          <p:cNvCxnSpPr/>
          <p:nvPr/>
        </p:nvCxnSpPr>
        <p:spPr>
          <a:xfrm rot="10800000">
            <a:off x="2933675" y="1293400"/>
            <a:ext cx="14700" cy="2132400"/>
          </a:xfrm>
          <a:prstGeom prst="straightConnector1">
            <a:avLst/>
          </a:prstGeom>
          <a:noFill/>
          <a:ln cap="flat" cmpd="sng" w="19050">
            <a:solidFill>
              <a:srgbClr val="000000"/>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graphicFrame>
        <p:nvGraphicFramePr>
          <p:cNvPr id="712" name="Google Shape;712;p36"/>
          <p:cNvGraphicFramePr/>
          <p:nvPr/>
        </p:nvGraphicFramePr>
        <p:xfrm>
          <a:off x="5856872" y="1012259"/>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2v1 attacking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Create scoring opportunities from 2v1 situations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Have players divide equally among the 2 attacking cones to begin. Players will attack 2v0. Players must pass at least once before scoring.</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0" lvl="0" marL="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Introduce 2v1 scenario - divide players into two teams. Coach plays ball to attackers and one defender steps in. Have team attack for 4-5 minutes and then switch</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Introduce clock countdown</a:t>
                      </a:r>
                      <a:endParaRPr sz="800">
                        <a:solidFill>
                          <a:srgbClr val="32394D"/>
                        </a:solidFill>
                        <a:latin typeface="Times New Roman"/>
                        <a:ea typeface="Times New Roman"/>
                        <a:cs typeface="Times New Roman"/>
                        <a:sym typeface="Times New Roman"/>
                      </a:endParaRPr>
                    </a:p>
                    <a:p>
                      <a:pPr indent="0" lvl="0" marL="0" marR="0" rtl="0" algn="l">
                        <a:spcBef>
                          <a:spcPts val="0"/>
                        </a:spcBef>
                        <a:spcAft>
                          <a:spcPts val="0"/>
                        </a:spcAft>
                        <a:buClr>
                          <a:srgbClr val="31394D"/>
                        </a:buClr>
                        <a:buSzPts val="800"/>
                        <a:buFont typeface="Arial"/>
                        <a:buNone/>
                      </a:pPr>
                      <a:r>
                        <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Work together to get a shot on target</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Quick decisions/sharp change of direction</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Take space - if defender doesn’t close down take space / if defender does aim to pass to teammate</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pic>
        <p:nvPicPr>
          <p:cNvPr descr="iPadpapers.com - soccer pitch paper templates" id="713" name="Google Shape;713;p36"/>
          <p:cNvPicPr preferRelativeResize="0"/>
          <p:nvPr/>
        </p:nvPicPr>
        <p:blipFill rotWithShape="1">
          <a:blip r:embed="rId3">
            <a:alphaModFix/>
          </a:blip>
          <a:srcRect b="7627" l="8611" r="9063" t="7712"/>
          <a:stretch/>
        </p:blipFill>
        <p:spPr>
          <a:xfrm rot="-5400000">
            <a:off x="933284" y="-48460"/>
            <a:ext cx="4053375" cy="5021599"/>
          </a:xfrm>
          <a:prstGeom prst="rect">
            <a:avLst/>
          </a:prstGeom>
          <a:noFill/>
          <a:ln>
            <a:noFill/>
          </a:ln>
        </p:spPr>
      </p:pic>
      <p:sp>
        <p:nvSpPr>
          <p:cNvPr id="714" name="Google Shape;714;p36"/>
          <p:cNvSpPr/>
          <p:nvPr/>
        </p:nvSpPr>
        <p:spPr>
          <a:xfrm>
            <a:off x="3727146" y="313185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715" name="Google Shape;715;p36"/>
          <p:cNvSpPr/>
          <p:nvPr/>
        </p:nvSpPr>
        <p:spPr>
          <a:xfrm>
            <a:off x="1745958" y="287664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716" name="Google Shape;716;p36"/>
          <p:cNvPicPr preferRelativeResize="0"/>
          <p:nvPr/>
        </p:nvPicPr>
        <p:blipFill rotWithShape="1">
          <a:blip r:embed="rId4">
            <a:alphaModFix/>
          </a:blip>
          <a:srcRect b="0" l="0" r="0" t="0"/>
          <a:stretch/>
        </p:blipFill>
        <p:spPr>
          <a:xfrm>
            <a:off x="988573" y="1347763"/>
            <a:ext cx="141677" cy="140945"/>
          </a:xfrm>
          <a:prstGeom prst="rect">
            <a:avLst/>
          </a:prstGeom>
          <a:noFill/>
          <a:ln>
            <a:noFill/>
          </a:ln>
        </p:spPr>
      </p:pic>
      <p:sp>
        <p:nvSpPr>
          <p:cNvPr id="717" name="Google Shape;717;p36"/>
          <p:cNvSpPr/>
          <p:nvPr/>
        </p:nvSpPr>
        <p:spPr>
          <a:xfrm>
            <a:off x="1956299" y="2884000"/>
            <a:ext cx="141600" cy="1410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18" name="Google Shape;718;p36"/>
          <p:cNvSpPr/>
          <p:nvPr/>
        </p:nvSpPr>
        <p:spPr>
          <a:xfrm rot="5400000">
            <a:off x="2698130" y="374255"/>
            <a:ext cx="582000" cy="582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19" name="Google Shape;719;p36"/>
          <p:cNvSpPr txBox="1"/>
          <p:nvPr/>
        </p:nvSpPr>
        <p:spPr>
          <a:xfrm>
            <a:off x="1130247" y="1488711"/>
            <a:ext cx="45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1200" u="none" cap="none" strike="noStrike">
                <a:solidFill>
                  <a:srgbClr val="000000"/>
                </a:solidFill>
                <a:latin typeface="Bebas Neue"/>
                <a:ea typeface="Bebas Neue"/>
                <a:cs typeface="Bebas Neue"/>
                <a:sym typeface="Bebas Neue"/>
              </a:rPr>
              <a:t>Coach</a:t>
            </a:r>
            <a:endParaRPr/>
          </a:p>
        </p:txBody>
      </p:sp>
      <p:pic>
        <p:nvPicPr>
          <p:cNvPr descr="Soccer Ball PNG Transparent Image" id="720" name="Google Shape;720;p36"/>
          <p:cNvPicPr preferRelativeResize="0"/>
          <p:nvPr/>
        </p:nvPicPr>
        <p:blipFill rotWithShape="1">
          <a:blip r:embed="rId4">
            <a:alphaModFix/>
          </a:blip>
          <a:srcRect b="0" l="0" r="0" t="0"/>
          <a:stretch/>
        </p:blipFill>
        <p:spPr>
          <a:xfrm>
            <a:off x="897848" y="1510626"/>
            <a:ext cx="141677" cy="140945"/>
          </a:xfrm>
          <a:prstGeom prst="rect">
            <a:avLst/>
          </a:prstGeom>
          <a:noFill/>
          <a:ln>
            <a:noFill/>
          </a:ln>
        </p:spPr>
      </p:pic>
      <p:pic>
        <p:nvPicPr>
          <p:cNvPr descr="Soccer Ball PNG Transparent Image" id="721" name="Google Shape;721;p36"/>
          <p:cNvPicPr preferRelativeResize="0"/>
          <p:nvPr/>
        </p:nvPicPr>
        <p:blipFill rotWithShape="1">
          <a:blip r:embed="rId4">
            <a:alphaModFix/>
          </a:blip>
          <a:srcRect b="0" l="0" r="0" t="0"/>
          <a:stretch/>
        </p:blipFill>
        <p:spPr>
          <a:xfrm>
            <a:off x="756173" y="1610563"/>
            <a:ext cx="141677" cy="140945"/>
          </a:xfrm>
          <a:prstGeom prst="rect">
            <a:avLst/>
          </a:prstGeom>
          <a:noFill/>
          <a:ln>
            <a:noFill/>
          </a:ln>
        </p:spPr>
      </p:pic>
      <p:pic>
        <p:nvPicPr>
          <p:cNvPr descr="Soccer Ball PNG Transparent Image" id="722" name="Google Shape;722;p36"/>
          <p:cNvPicPr preferRelativeResize="0"/>
          <p:nvPr/>
        </p:nvPicPr>
        <p:blipFill rotWithShape="1">
          <a:blip r:embed="rId4">
            <a:alphaModFix/>
          </a:blip>
          <a:srcRect b="0" l="0" r="0" t="0"/>
          <a:stretch/>
        </p:blipFill>
        <p:spPr>
          <a:xfrm>
            <a:off x="1059410" y="1610563"/>
            <a:ext cx="141677" cy="140945"/>
          </a:xfrm>
          <a:prstGeom prst="rect">
            <a:avLst/>
          </a:prstGeom>
          <a:noFill/>
          <a:ln>
            <a:noFill/>
          </a:ln>
        </p:spPr>
      </p:pic>
      <p:cxnSp>
        <p:nvCxnSpPr>
          <p:cNvPr id="723" name="Google Shape;723;p36"/>
          <p:cNvCxnSpPr/>
          <p:nvPr/>
        </p:nvCxnSpPr>
        <p:spPr>
          <a:xfrm>
            <a:off x="1362650" y="1753488"/>
            <a:ext cx="312600" cy="308700"/>
          </a:xfrm>
          <a:prstGeom prst="straightConnector1">
            <a:avLst/>
          </a:prstGeom>
          <a:noFill/>
          <a:ln cap="flat" cmpd="sng" w="28575">
            <a:solidFill>
              <a:srgbClr val="000000"/>
            </a:solidFill>
            <a:prstDash val="dot"/>
            <a:miter lim="800000"/>
            <a:headEnd len="sm" w="sm" type="none"/>
            <a:tailEnd len="med" w="med" type="triangle"/>
          </a:ln>
        </p:spPr>
      </p:cxnSp>
      <p:sp>
        <p:nvSpPr>
          <p:cNvPr id="724" name="Google Shape;724;p36"/>
          <p:cNvSpPr/>
          <p:nvPr/>
        </p:nvSpPr>
        <p:spPr>
          <a:xfrm rot="10800000">
            <a:off x="2448049" y="494600"/>
            <a:ext cx="141600" cy="1410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25" name="Google Shape;725;p36"/>
          <p:cNvSpPr/>
          <p:nvPr/>
        </p:nvSpPr>
        <p:spPr>
          <a:xfrm>
            <a:off x="2441008" y="72319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26" name="Google Shape;726;p36"/>
          <p:cNvSpPr/>
          <p:nvPr/>
        </p:nvSpPr>
        <p:spPr>
          <a:xfrm>
            <a:off x="2284846" y="24770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727" name="Google Shape;727;p36"/>
          <p:cNvSpPr/>
          <p:nvPr/>
        </p:nvSpPr>
        <p:spPr>
          <a:xfrm>
            <a:off x="2868920" y="63561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GK</a:t>
            </a:r>
            <a:endParaRPr/>
          </a:p>
        </p:txBody>
      </p:sp>
      <p:cxnSp>
        <p:nvCxnSpPr>
          <p:cNvPr id="728" name="Google Shape;728;p36"/>
          <p:cNvCxnSpPr/>
          <p:nvPr/>
        </p:nvCxnSpPr>
        <p:spPr>
          <a:xfrm flipH="1" rot="10800000">
            <a:off x="2145500" y="2307450"/>
            <a:ext cx="267900" cy="486000"/>
          </a:xfrm>
          <a:prstGeom prst="straightConnector1">
            <a:avLst/>
          </a:prstGeom>
          <a:noFill/>
          <a:ln cap="flat" cmpd="sng" w="28575">
            <a:solidFill>
              <a:srgbClr val="000000"/>
            </a:solidFill>
            <a:prstDash val="solid"/>
            <a:miter lim="800000"/>
            <a:headEnd len="sm" w="sm" type="none"/>
            <a:tailEnd len="med" w="med" type="triangle"/>
          </a:ln>
        </p:spPr>
      </p:cxnSp>
      <p:cxnSp>
        <p:nvCxnSpPr>
          <p:cNvPr id="729" name="Google Shape;729;p36"/>
          <p:cNvCxnSpPr/>
          <p:nvPr/>
        </p:nvCxnSpPr>
        <p:spPr>
          <a:xfrm>
            <a:off x="2570875" y="1051136"/>
            <a:ext cx="153300" cy="453000"/>
          </a:xfrm>
          <a:prstGeom prst="straightConnector1">
            <a:avLst/>
          </a:prstGeom>
          <a:noFill/>
          <a:ln cap="flat" cmpd="sng" w="28575">
            <a:solidFill>
              <a:srgbClr val="000000"/>
            </a:solidFill>
            <a:prstDash val="solid"/>
            <a:miter lim="800000"/>
            <a:headEnd len="sm" w="sm" type="none"/>
            <a:tailEnd len="med" w="med" type="triangle"/>
          </a:ln>
        </p:spPr>
      </p:cxnSp>
      <p:sp>
        <p:nvSpPr>
          <p:cNvPr id="730" name="Google Shape;730;p36"/>
          <p:cNvSpPr/>
          <p:nvPr/>
        </p:nvSpPr>
        <p:spPr>
          <a:xfrm>
            <a:off x="3404099" y="2884000"/>
            <a:ext cx="141600" cy="1410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31" name="Google Shape;731;p36"/>
          <p:cNvSpPr/>
          <p:nvPr/>
        </p:nvSpPr>
        <p:spPr>
          <a:xfrm>
            <a:off x="3650958" y="287664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32" name="Google Shape;732;p36"/>
          <p:cNvSpPr/>
          <p:nvPr/>
        </p:nvSpPr>
        <p:spPr>
          <a:xfrm>
            <a:off x="1669746" y="313185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6" name="Shape 736"/>
        <p:cNvGrpSpPr/>
        <p:nvPr/>
      </p:nvGrpSpPr>
      <p:grpSpPr>
        <a:xfrm>
          <a:off x="0" y="0"/>
          <a:ext cx="0" cy="0"/>
          <a:chOff x="0" y="0"/>
          <a:chExt cx="0" cy="0"/>
        </a:xfrm>
      </p:grpSpPr>
      <p:graphicFrame>
        <p:nvGraphicFramePr>
          <p:cNvPr id="737" name="Google Shape;737;p37"/>
          <p:cNvGraphicFramePr/>
          <p:nvPr/>
        </p:nvGraphicFramePr>
        <p:xfrm>
          <a:off x="5828109" y="917972"/>
          <a:ext cx="3000000" cy="3000000"/>
        </p:xfrm>
        <a:graphic>
          <a:graphicData uri="http://schemas.openxmlformats.org/drawingml/2006/table">
            <a:tbl>
              <a:tblPr>
                <a:noFill/>
                <a:tableStyleId>{66DF6BB0-0097-4E3F-BE0B-2FDFA6244CCD}</a:tableStyleId>
              </a:tblPr>
              <a:tblGrid>
                <a:gridCol w="3112475"/>
              </a:tblGrid>
              <a:tr h="290575">
                <a:tc>
                  <a:txBody>
                    <a:bodyPr/>
                    <a:lstStyle/>
                    <a:p>
                      <a:pPr indent="0" lvl="0" marL="0" rtl="0" algn="ctr">
                        <a:spcBef>
                          <a:spcPts val="0"/>
                        </a:spcBef>
                        <a:spcAft>
                          <a:spcPts val="0"/>
                        </a:spcAft>
                        <a:buClr>
                          <a:schemeClr val="dk1"/>
                        </a:buClr>
                        <a:buFont typeface="Arial"/>
                        <a:buNone/>
                      </a:pPr>
                      <a:r>
                        <a:rPr lang="en" sz="1200">
                          <a:solidFill>
                            <a:srgbClr val="32394D"/>
                          </a:solidFill>
                          <a:latin typeface="Bebas Neue"/>
                          <a:ea typeface="Bebas Neue"/>
                          <a:cs typeface="Bebas Neue"/>
                          <a:sym typeface="Bebas Neue"/>
                        </a:rPr>
                        <a:t>1v1 Dribbling</a:t>
                      </a:r>
                      <a:endParaRPr sz="1100"/>
                    </a:p>
                  </a:txBody>
                  <a:tcPr marT="224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chemeClr val="accent5"/>
                    </a:solidFill>
                  </a:tcPr>
                </a:tc>
              </a:tr>
              <a:tr h="238225">
                <a:tc>
                  <a:txBody>
                    <a:bodyPr/>
                    <a:lstStyle/>
                    <a:p>
                      <a:pPr indent="0" lvl="0" marL="0" marR="0" rtl="0" algn="ctr">
                        <a:lnSpc>
                          <a:spcPct val="100000"/>
                        </a:lnSpc>
                        <a:spcBef>
                          <a:spcPts val="0"/>
                        </a:spcBef>
                        <a:spcAft>
                          <a:spcPts val="0"/>
                        </a:spcAft>
                        <a:buClr>
                          <a:schemeClr val="dk1"/>
                        </a:buClr>
                        <a:buSzPts val="900"/>
                        <a:buFont typeface="Arial"/>
                        <a:buNone/>
                      </a:pPr>
                      <a:r>
                        <a:rPr lang="en" sz="900">
                          <a:solidFill>
                            <a:srgbClr val="32394D"/>
                          </a:solidFill>
                          <a:latin typeface="Bebas Neue"/>
                          <a:ea typeface="Bebas Neue"/>
                          <a:cs typeface="Bebas Neue"/>
                          <a:sym typeface="Bebas Neue"/>
                        </a:rPr>
                        <a:t>Purpose</a:t>
                      </a:r>
                      <a:r>
                        <a:rPr b="0" i="0" lang="en" sz="900" u="none">
                          <a:solidFill>
                            <a:schemeClr val="dk1"/>
                          </a:solidFill>
                          <a:latin typeface="Arial"/>
                          <a:ea typeface="Arial"/>
                          <a:cs typeface="Arial"/>
                          <a:sym typeface="Arial"/>
                        </a:rPr>
                        <a:t>:</a:t>
                      </a:r>
                      <a:endParaRPr sz="1100"/>
                    </a:p>
                  </a:txBody>
                  <a:tcPr marT="23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217575">
                <a:tc>
                  <a:txBody>
                    <a:bodyPr/>
                    <a:lstStyle/>
                    <a:p>
                      <a:pPr indent="-114300" lvl="0" marL="190500" marR="0" rtl="0" algn="l">
                        <a:lnSpc>
                          <a:spcPct val="100000"/>
                        </a:lnSpc>
                        <a:spcBef>
                          <a:spcPts val="0"/>
                        </a:spcBef>
                        <a:spcAft>
                          <a:spcPts val="0"/>
                        </a:spcAft>
                        <a:buClr>
                          <a:schemeClr val="dk1"/>
                        </a:buClr>
                        <a:buSzPts val="800"/>
                        <a:buFont typeface="Arial"/>
                        <a:buChar char="•"/>
                      </a:pPr>
                      <a:r>
                        <a:rPr lang="en" sz="800">
                          <a:solidFill>
                            <a:schemeClr val="dk1"/>
                          </a:solidFill>
                          <a:latin typeface="Times New Roman"/>
                          <a:ea typeface="Times New Roman"/>
                          <a:cs typeface="Times New Roman"/>
                          <a:sym typeface="Times New Roman"/>
                        </a:rPr>
                        <a:t>Improve ball control and confidence dribbling the ball</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83700">
                <a:tc>
                  <a:txBody>
                    <a:bodyPr/>
                    <a:lstStyle/>
                    <a:p>
                      <a:pPr indent="0" lvl="0" marL="0" rtl="0" algn="ctr">
                        <a:spcBef>
                          <a:spcPts val="0"/>
                        </a:spcBef>
                        <a:spcAft>
                          <a:spcPts val="0"/>
                        </a:spcAft>
                        <a:buClr>
                          <a:schemeClr val="dk1"/>
                        </a:buClr>
                        <a:buSzPts val="800"/>
                        <a:buFont typeface="Bebas Neue"/>
                        <a:buNone/>
                      </a:pPr>
                      <a:r>
                        <a:rPr lang="en" sz="800">
                          <a:solidFill>
                            <a:srgbClr val="32394D"/>
                          </a:solidFill>
                          <a:latin typeface="Bebas Neue"/>
                          <a:ea typeface="Bebas Neue"/>
                          <a:cs typeface="Bebas Neue"/>
                          <a:sym typeface="Bebas Neue"/>
                        </a:rPr>
                        <a:t>Organization &amp; Objective</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1015250">
                <a:tc>
                  <a:txBody>
                    <a:bodyPr/>
                    <a:lstStyle/>
                    <a:p>
                      <a:pPr indent="0" lvl="0" marL="63500" marR="0" rtl="0" algn="l">
                        <a:lnSpc>
                          <a:spcPct val="100000"/>
                        </a:lnSpc>
                        <a:spcBef>
                          <a:spcPts val="0"/>
                        </a:spcBef>
                        <a:spcAft>
                          <a:spcPts val="0"/>
                        </a:spcAft>
                        <a:buClr>
                          <a:schemeClr val="dk1"/>
                        </a:buClr>
                        <a:buSzPts val="800"/>
                        <a:buFont typeface="Arial"/>
                        <a:buNone/>
                      </a:pPr>
                      <a:r>
                        <a:rPr lang="en" sz="800">
                          <a:solidFill>
                            <a:srgbClr val="32394D"/>
                          </a:solidFill>
                          <a:latin typeface="Bebas Neue"/>
                          <a:ea typeface="Bebas Neue"/>
                          <a:cs typeface="Bebas Neue"/>
                          <a:sym typeface="Bebas Neue"/>
                        </a:rPr>
                        <a:t>SETUP</a:t>
                      </a:r>
                      <a:r>
                        <a:rPr b="0" i="0" lang="en" sz="800" u="none">
                          <a:solidFill>
                            <a:schemeClr val="dk1"/>
                          </a:solidFill>
                          <a:latin typeface="Arial"/>
                          <a:ea typeface="Arial"/>
                          <a:cs typeface="Arial"/>
                          <a:sym typeface="Arial"/>
                        </a:rPr>
                        <a:t>: </a:t>
                      </a:r>
                      <a:r>
                        <a:rPr lang="en" sz="800">
                          <a:solidFill>
                            <a:schemeClr val="dk1"/>
                          </a:solidFill>
                          <a:latin typeface="Times New Roman"/>
                          <a:ea typeface="Times New Roman"/>
                          <a:cs typeface="Times New Roman"/>
                          <a:sym typeface="Times New Roman"/>
                        </a:rPr>
                        <a:t>12 x 10 yard area. Create two goals on each end. Break group up into 2 teams and designate which side will attack and which will defend. Attacking team starts with the ball. Teams score by dribbling through one of the two goals. Once a player scores, coach calls next two players to go. If defense wins the ball the defender can score on the opposite end. Play for 3 minutes then rotate.</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17575">
                <a:tc>
                  <a:txBody>
                    <a:bodyPr/>
                    <a:lstStyle/>
                    <a:p>
                      <a:pPr indent="0" lvl="0" marL="0" rtl="0" algn="ctr">
                        <a:spcBef>
                          <a:spcPts val="0"/>
                        </a:spcBef>
                        <a:spcAft>
                          <a:spcPts val="0"/>
                        </a:spcAft>
                        <a:buClr>
                          <a:schemeClr val="dk1"/>
                        </a:buClr>
                        <a:buFont typeface="Arial"/>
                        <a:buNone/>
                      </a:pPr>
                      <a:r>
                        <a:rPr lang="en" sz="800">
                          <a:solidFill>
                            <a:srgbClr val="32394D"/>
                          </a:solidFill>
                          <a:latin typeface="Bebas Neue"/>
                          <a:ea typeface="Bebas Neue"/>
                          <a:cs typeface="Bebas Neue"/>
                          <a:sym typeface="Bebas Neue"/>
                        </a:rPr>
                        <a:t>Progressions</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238225">
                <a:tc>
                  <a:txBody>
                    <a:bodyPr/>
                    <a:lstStyle/>
                    <a:p>
                      <a:pPr indent="0" lvl="0" marL="0" rtl="0" algn="ctr">
                        <a:spcBef>
                          <a:spcPts val="0"/>
                        </a:spcBef>
                        <a:spcAft>
                          <a:spcPts val="0"/>
                        </a:spcAft>
                        <a:buClr>
                          <a:schemeClr val="dk1"/>
                        </a:buClr>
                        <a:buFont typeface="Arial"/>
                        <a:buNone/>
                      </a:pPr>
                      <a:r>
                        <a:rPr lang="en" sz="800">
                          <a:solidFill>
                            <a:srgbClr val="32394D"/>
                          </a:solidFill>
                          <a:latin typeface="Bebas Neue"/>
                          <a:ea typeface="Bebas Neue"/>
                          <a:cs typeface="Bebas Neue"/>
                          <a:sym typeface="Bebas Neue"/>
                        </a:rPr>
                        <a:t>Coaching Points</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592175">
                <a:tc>
                  <a:txBody>
                    <a:bodyPr/>
                    <a:lstStyle/>
                    <a:p>
                      <a:pPr indent="-114300" lvl="0" marL="279400" marR="0" rtl="0" algn="l">
                        <a:lnSpc>
                          <a:spcPct val="100000"/>
                        </a:lnSpc>
                        <a:spcBef>
                          <a:spcPts val="0"/>
                        </a:spcBef>
                        <a:spcAft>
                          <a:spcPts val="0"/>
                        </a:spcAft>
                        <a:buClr>
                          <a:schemeClr val="dk1"/>
                        </a:buClr>
                        <a:buSzPts val="800"/>
                        <a:buFont typeface="Arial"/>
                        <a:buChar char="•"/>
                      </a:pPr>
                      <a:r>
                        <a:rPr lang="en" sz="800">
                          <a:solidFill>
                            <a:schemeClr val="dk1"/>
                          </a:solidFill>
                          <a:latin typeface="Times New Roman"/>
                          <a:ea typeface="Times New Roman"/>
                          <a:cs typeface="Times New Roman"/>
                          <a:sym typeface="Times New Roman"/>
                        </a:rPr>
                        <a:t>Use all surfaces of foot to keep close control</a:t>
                      </a:r>
                      <a:endParaRPr sz="1100"/>
                    </a:p>
                    <a:p>
                      <a:pPr indent="-114300" lvl="0" marL="279400" marR="0" rtl="0" algn="l">
                        <a:lnSpc>
                          <a:spcPct val="100000"/>
                        </a:lnSpc>
                        <a:spcBef>
                          <a:spcPts val="0"/>
                        </a:spcBef>
                        <a:spcAft>
                          <a:spcPts val="0"/>
                        </a:spcAft>
                        <a:buClr>
                          <a:schemeClr val="dk1"/>
                        </a:buClr>
                        <a:buSzPts val="800"/>
                        <a:buFont typeface="Arial"/>
                        <a:buChar char="•"/>
                      </a:pPr>
                      <a:r>
                        <a:rPr lang="en" sz="800">
                          <a:solidFill>
                            <a:schemeClr val="dk1"/>
                          </a:solidFill>
                          <a:latin typeface="Times New Roman"/>
                          <a:ea typeface="Times New Roman"/>
                          <a:cs typeface="Times New Roman"/>
                          <a:sym typeface="Times New Roman"/>
                        </a:rPr>
                        <a:t>Use change of pace and direction to get away from defenders</a:t>
                      </a:r>
                      <a:endParaRPr sz="1100"/>
                    </a:p>
                    <a:p>
                      <a:pPr indent="-114300" lvl="0" marL="279400" marR="0" rtl="0" algn="l">
                        <a:lnSpc>
                          <a:spcPct val="100000"/>
                        </a:lnSpc>
                        <a:spcBef>
                          <a:spcPts val="0"/>
                        </a:spcBef>
                        <a:spcAft>
                          <a:spcPts val="0"/>
                        </a:spcAft>
                        <a:buClr>
                          <a:schemeClr val="dk1"/>
                        </a:buClr>
                        <a:buSzPts val="800"/>
                        <a:buFont typeface="Arial"/>
                        <a:buChar char="•"/>
                      </a:pPr>
                      <a:r>
                        <a:rPr lang="en" sz="800">
                          <a:solidFill>
                            <a:schemeClr val="dk1"/>
                          </a:solidFill>
                          <a:latin typeface="Times New Roman"/>
                          <a:ea typeface="Times New Roman"/>
                          <a:cs typeface="Times New Roman"/>
                          <a:sym typeface="Times New Roman"/>
                        </a:rPr>
                        <a:t>Be creative</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r>
            </a:tbl>
          </a:graphicData>
        </a:graphic>
      </p:graphicFrame>
      <p:sp>
        <p:nvSpPr>
          <p:cNvPr id="738" name="Google Shape;738;p37"/>
          <p:cNvSpPr/>
          <p:nvPr/>
        </p:nvSpPr>
        <p:spPr>
          <a:xfrm>
            <a:off x="407819" y="509588"/>
            <a:ext cx="215264" cy="192712"/>
          </a:xfrm>
          <a:custGeom>
            <a:rect b="b" l="l" r="r" t="t"/>
            <a:pathLst>
              <a:path extrusionOk="0" h="257809" w="287019">
                <a:moveTo>
                  <a:pt x="286926" y="257599"/>
                </a:moveTo>
                <a:lnTo>
                  <a:pt x="0" y="257599"/>
                </a:lnTo>
                <a:lnTo>
                  <a:pt x="143464" y="0"/>
                </a:lnTo>
                <a:lnTo>
                  <a:pt x="286926"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739" name="Google Shape;739;p37"/>
          <p:cNvSpPr/>
          <p:nvPr/>
        </p:nvSpPr>
        <p:spPr>
          <a:xfrm>
            <a:off x="407813" y="4156463"/>
            <a:ext cx="215264" cy="192713"/>
          </a:xfrm>
          <a:custGeom>
            <a:rect b="b" l="l" r="r" t="t"/>
            <a:pathLst>
              <a:path extrusionOk="0" h="257810" w="287019">
                <a:moveTo>
                  <a:pt x="286926" y="257599"/>
                </a:moveTo>
                <a:lnTo>
                  <a:pt x="0" y="257599"/>
                </a:lnTo>
                <a:lnTo>
                  <a:pt x="143462" y="0"/>
                </a:lnTo>
                <a:lnTo>
                  <a:pt x="286926"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740" name="Google Shape;740;p37"/>
          <p:cNvSpPr/>
          <p:nvPr/>
        </p:nvSpPr>
        <p:spPr>
          <a:xfrm>
            <a:off x="1128122" y="4156463"/>
            <a:ext cx="214547" cy="192713"/>
          </a:xfrm>
          <a:custGeom>
            <a:rect b="b" l="l" r="r" t="t"/>
            <a:pathLst>
              <a:path extrusionOk="0" h="257810" w="287019">
                <a:moveTo>
                  <a:pt x="286926" y="257599"/>
                </a:moveTo>
                <a:lnTo>
                  <a:pt x="0" y="257599"/>
                </a:lnTo>
                <a:lnTo>
                  <a:pt x="143462" y="0"/>
                </a:lnTo>
                <a:lnTo>
                  <a:pt x="286926"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741" name="Google Shape;741;p37"/>
          <p:cNvSpPr/>
          <p:nvPr/>
        </p:nvSpPr>
        <p:spPr>
          <a:xfrm>
            <a:off x="2545556" y="4377928"/>
            <a:ext cx="211699" cy="159544"/>
          </a:xfrm>
          <a:custGeom>
            <a:rect b="b" l="l" r="r" t="t"/>
            <a:pathLst>
              <a:path extrusionOk="0" h="212725" w="283210">
                <a:moveTo>
                  <a:pt x="0" y="62199"/>
                </a:moveTo>
                <a:lnTo>
                  <a:pt x="62224" y="0"/>
                </a:lnTo>
                <a:lnTo>
                  <a:pt x="220474" y="0"/>
                </a:lnTo>
                <a:lnTo>
                  <a:pt x="282674" y="62199"/>
                </a:lnTo>
                <a:lnTo>
                  <a:pt x="282674" y="150174"/>
                </a:lnTo>
                <a:lnTo>
                  <a:pt x="220474" y="212374"/>
                </a:lnTo>
                <a:lnTo>
                  <a:pt x="62224" y="212374"/>
                </a:lnTo>
                <a:lnTo>
                  <a:pt x="0" y="150174"/>
                </a:lnTo>
                <a:lnTo>
                  <a:pt x="0" y="62199"/>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742" name="Google Shape;742;p37"/>
          <p:cNvSpPr/>
          <p:nvPr/>
        </p:nvSpPr>
        <p:spPr>
          <a:xfrm>
            <a:off x="2552700" y="4127897"/>
            <a:ext cx="211699" cy="159544"/>
          </a:xfrm>
          <a:custGeom>
            <a:rect b="b" l="l" r="r" t="t"/>
            <a:pathLst>
              <a:path extrusionOk="0" h="212725" w="283210">
                <a:moveTo>
                  <a:pt x="0" y="62199"/>
                </a:moveTo>
                <a:lnTo>
                  <a:pt x="62199" y="0"/>
                </a:lnTo>
                <a:lnTo>
                  <a:pt x="220474" y="0"/>
                </a:lnTo>
                <a:lnTo>
                  <a:pt x="282674" y="62199"/>
                </a:lnTo>
                <a:lnTo>
                  <a:pt x="282674" y="150174"/>
                </a:lnTo>
                <a:lnTo>
                  <a:pt x="220474" y="212374"/>
                </a:lnTo>
                <a:lnTo>
                  <a:pt x="62199" y="212374"/>
                </a:lnTo>
                <a:lnTo>
                  <a:pt x="0" y="150174"/>
                </a:lnTo>
                <a:lnTo>
                  <a:pt x="0" y="62199"/>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743" name="Google Shape;743;p37"/>
          <p:cNvPicPr preferRelativeResize="0"/>
          <p:nvPr/>
        </p:nvPicPr>
        <p:blipFill rotWithShape="1">
          <a:blip r:embed="rId3">
            <a:alphaModFix/>
          </a:blip>
          <a:srcRect b="0" l="0" r="0" t="0"/>
          <a:stretch/>
        </p:blipFill>
        <p:spPr>
          <a:xfrm>
            <a:off x="2597815" y="3966819"/>
            <a:ext cx="107156" cy="105965"/>
          </a:xfrm>
          <a:prstGeom prst="rect">
            <a:avLst/>
          </a:prstGeom>
          <a:noFill/>
          <a:ln>
            <a:noFill/>
          </a:ln>
        </p:spPr>
      </p:pic>
      <p:sp>
        <p:nvSpPr>
          <p:cNvPr id="744" name="Google Shape;744;p37"/>
          <p:cNvSpPr/>
          <p:nvPr/>
        </p:nvSpPr>
        <p:spPr>
          <a:xfrm>
            <a:off x="2541984" y="4656534"/>
            <a:ext cx="213116" cy="159544"/>
          </a:xfrm>
          <a:custGeom>
            <a:rect b="b" l="l" r="r" t="t"/>
            <a:pathLst>
              <a:path extrusionOk="0" h="212725" w="283210">
                <a:moveTo>
                  <a:pt x="282674" y="150174"/>
                </a:moveTo>
                <a:lnTo>
                  <a:pt x="220449" y="212374"/>
                </a:lnTo>
                <a:lnTo>
                  <a:pt x="62199" y="212374"/>
                </a:lnTo>
                <a:lnTo>
                  <a:pt x="0" y="150174"/>
                </a:lnTo>
                <a:lnTo>
                  <a:pt x="0" y="62199"/>
                </a:lnTo>
                <a:lnTo>
                  <a:pt x="62199" y="0"/>
                </a:lnTo>
                <a:lnTo>
                  <a:pt x="220449" y="0"/>
                </a:lnTo>
                <a:lnTo>
                  <a:pt x="282674" y="62199"/>
                </a:lnTo>
                <a:lnTo>
                  <a:pt x="282674" y="15017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grpSp>
        <p:nvGrpSpPr>
          <p:cNvPr id="745" name="Google Shape;745;p37"/>
          <p:cNvGrpSpPr/>
          <p:nvPr/>
        </p:nvGrpSpPr>
        <p:grpSpPr>
          <a:xfrm>
            <a:off x="2636756" y="2937935"/>
            <a:ext cx="91517" cy="368939"/>
            <a:chOff x="3801654" y="4892102"/>
            <a:chExt cx="122974" cy="492576"/>
          </a:xfrm>
        </p:grpSpPr>
        <p:sp>
          <p:nvSpPr>
            <p:cNvPr id="746" name="Google Shape;746;p37"/>
            <p:cNvSpPr/>
            <p:nvPr/>
          </p:nvSpPr>
          <p:spPr>
            <a:xfrm>
              <a:off x="3863142" y="5036064"/>
              <a:ext cx="0" cy="348614"/>
            </a:xfrm>
            <a:custGeom>
              <a:rect b="b" l="l" r="r" t="t"/>
              <a:pathLst>
                <a:path extrusionOk="0" h="348614" w="120000">
                  <a:moveTo>
                    <a:pt x="0" y="348374"/>
                  </a:moveTo>
                  <a:lnTo>
                    <a:pt x="0"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747" name="Google Shape;747;p37"/>
            <p:cNvPicPr preferRelativeResize="0"/>
            <p:nvPr/>
          </p:nvPicPr>
          <p:blipFill rotWithShape="1">
            <a:blip r:embed="rId4">
              <a:alphaModFix/>
            </a:blip>
            <a:srcRect b="0" l="0" r="0" t="0"/>
            <a:stretch/>
          </p:blipFill>
          <p:spPr>
            <a:xfrm>
              <a:off x="3801654" y="4892102"/>
              <a:ext cx="122974" cy="158249"/>
            </a:xfrm>
            <a:prstGeom prst="rect">
              <a:avLst/>
            </a:prstGeom>
            <a:noFill/>
            <a:ln>
              <a:noFill/>
            </a:ln>
          </p:spPr>
        </p:pic>
      </p:grpSp>
      <p:sp>
        <p:nvSpPr>
          <p:cNvPr id="748" name="Google Shape;748;p37"/>
          <p:cNvSpPr/>
          <p:nvPr/>
        </p:nvSpPr>
        <p:spPr>
          <a:xfrm>
            <a:off x="1127772" y="509588"/>
            <a:ext cx="215265" cy="192712"/>
          </a:xfrm>
          <a:custGeom>
            <a:rect b="b" l="l" r="r" t="t"/>
            <a:pathLst>
              <a:path extrusionOk="0" h="257809" w="287020">
                <a:moveTo>
                  <a:pt x="286924" y="257599"/>
                </a:moveTo>
                <a:lnTo>
                  <a:pt x="0" y="257599"/>
                </a:lnTo>
                <a:lnTo>
                  <a:pt x="143449" y="0"/>
                </a:lnTo>
                <a:lnTo>
                  <a:pt x="286924"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749" name="Google Shape;749;p37"/>
          <p:cNvSpPr/>
          <p:nvPr/>
        </p:nvSpPr>
        <p:spPr>
          <a:xfrm>
            <a:off x="2550906" y="81447"/>
            <a:ext cx="211699" cy="159544"/>
          </a:xfrm>
          <a:custGeom>
            <a:rect b="b" l="l" r="r" t="t"/>
            <a:pathLst>
              <a:path extrusionOk="0" h="212725" w="283210">
                <a:moveTo>
                  <a:pt x="0" y="62204"/>
                </a:moveTo>
                <a:lnTo>
                  <a:pt x="62199" y="0"/>
                </a:lnTo>
                <a:lnTo>
                  <a:pt x="220449" y="0"/>
                </a:lnTo>
                <a:lnTo>
                  <a:pt x="282649" y="62204"/>
                </a:lnTo>
                <a:lnTo>
                  <a:pt x="282649" y="150174"/>
                </a:lnTo>
                <a:lnTo>
                  <a:pt x="220449" y="212379"/>
                </a:lnTo>
                <a:lnTo>
                  <a:pt x="62199" y="212379"/>
                </a:lnTo>
                <a:lnTo>
                  <a:pt x="0" y="150174"/>
                </a:lnTo>
                <a:lnTo>
                  <a:pt x="0" y="6220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750" name="Google Shape;750;p37"/>
          <p:cNvPicPr preferRelativeResize="0"/>
          <p:nvPr/>
        </p:nvPicPr>
        <p:blipFill rotWithShape="1">
          <a:blip r:embed="rId3">
            <a:alphaModFix/>
          </a:blip>
          <a:srcRect b="0" l="0" r="0" t="0"/>
          <a:stretch/>
        </p:blipFill>
        <p:spPr>
          <a:xfrm>
            <a:off x="2811665" y="4711288"/>
            <a:ext cx="105965" cy="104775"/>
          </a:xfrm>
          <a:prstGeom prst="rect">
            <a:avLst/>
          </a:prstGeom>
          <a:noFill/>
          <a:ln>
            <a:noFill/>
          </a:ln>
        </p:spPr>
      </p:pic>
      <p:sp>
        <p:nvSpPr>
          <p:cNvPr id="751" name="Google Shape;751;p37"/>
          <p:cNvSpPr/>
          <p:nvPr/>
        </p:nvSpPr>
        <p:spPr>
          <a:xfrm>
            <a:off x="3833400" y="509588"/>
            <a:ext cx="215265" cy="192713"/>
          </a:xfrm>
          <a:custGeom>
            <a:rect b="b" l="l" r="r" t="t"/>
            <a:pathLst>
              <a:path extrusionOk="0" h="257810" w="287020">
                <a:moveTo>
                  <a:pt x="286924" y="257599"/>
                </a:moveTo>
                <a:lnTo>
                  <a:pt x="0" y="257599"/>
                </a:lnTo>
                <a:lnTo>
                  <a:pt x="143474" y="0"/>
                </a:lnTo>
                <a:lnTo>
                  <a:pt x="286924"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752" name="Google Shape;752;p37"/>
          <p:cNvSpPr/>
          <p:nvPr/>
        </p:nvSpPr>
        <p:spPr>
          <a:xfrm>
            <a:off x="4530538" y="509588"/>
            <a:ext cx="215265" cy="192712"/>
          </a:xfrm>
          <a:custGeom>
            <a:rect b="b" l="l" r="r" t="t"/>
            <a:pathLst>
              <a:path extrusionOk="0" h="257809" w="287020">
                <a:moveTo>
                  <a:pt x="286924" y="257599"/>
                </a:moveTo>
                <a:lnTo>
                  <a:pt x="0" y="257599"/>
                </a:lnTo>
                <a:lnTo>
                  <a:pt x="143449" y="0"/>
                </a:lnTo>
                <a:lnTo>
                  <a:pt x="286924"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753" name="Google Shape;753;p37"/>
          <p:cNvSpPr/>
          <p:nvPr/>
        </p:nvSpPr>
        <p:spPr>
          <a:xfrm>
            <a:off x="4530890" y="4156463"/>
            <a:ext cx="214547" cy="192713"/>
          </a:xfrm>
          <a:custGeom>
            <a:rect b="b" l="l" r="r" t="t"/>
            <a:pathLst>
              <a:path extrusionOk="0" h="257810" w="287020">
                <a:moveTo>
                  <a:pt x="286924" y="257599"/>
                </a:moveTo>
                <a:lnTo>
                  <a:pt x="0" y="257599"/>
                </a:lnTo>
                <a:lnTo>
                  <a:pt x="143449" y="0"/>
                </a:lnTo>
                <a:lnTo>
                  <a:pt x="286924"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754" name="Google Shape;754;p37"/>
          <p:cNvSpPr/>
          <p:nvPr/>
        </p:nvSpPr>
        <p:spPr>
          <a:xfrm>
            <a:off x="3833406" y="4129063"/>
            <a:ext cx="215265" cy="192713"/>
          </a:xfrm>
          <a:custGeom>
            <a:rect b="b" l="l" r="r" t="t"/>
            <a:pathLst>
              <a:path extrusionOk="0" h="257810" w="287020">
                <a:moveTo>
                  <a:pt x="286949" y="257599"/>
                </a:moveTo>
                <a:lnTo>
                  <a:pt x="0" y="257599"/>
                </a:lnTo>
                <a:lnTo>
                  <a:pt x="143474" y="0"/>
                </a:lnTo>
                <a:lnTo>
                  <a:pt x="286949"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755" name="Google Shape;755;p37"/>
          <p:cNvSpPr/>
          <p:nvPr/>
        </p:nvSpPr>
        <p:spPr>
          <a:xfrm>
            <a:off x="2552709" y="1764022"/>
            <a:ext cx="211699" cy="159544"/>
          </a:xfrm>
          <a:custGeom>
            <a:rect b="b" l="l" r="r" t="t"/>
            <a:pathLst>
              <a:path extrusionOk="0" h="212725" w="283210">
                <a:moveTo>
                  <a:pt x="0" y="62204"/>
                </a:moveTo>
                <a:lnTo>
                  <a:pt x="62199" y="0"/>
                </a:lnTo>
                <a:lnTo>
                  <a:pt x="220474" y="0"/>
                </a:lnTo>
                <a:lnTo>
                  <a:pt x="282674" y="62204"/>
                </a:lnTo>
                <a:lnTo>
                  <a:pt x="282674" y="150174"/>
                </a:lnTo>
                <a:lnTo>
                  <a:pt x="220474" y="212379"/>
                </a:lnTo>
                <a:lnTo>
                  <a:pt x="62199" y="212379"/>
                </a:lnTo>
                <a:lnTo>
                  <a:pt x="0" y="150174"/>
                </a:lnTo>
                <a:lnTo>
                  <a:pt x="0" y="6220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756" name="Google Shape;756;p37"/>
          <p:cNvPicPr preferRelativeResize="0"/>
          <p:nvPr/>
        </p:nvPicPr>
        <p:blipFill rotWithShape="1">
          <a:blip r:embed="rId3">
            <a:alphaModFix/>
          </a:blip>
          <a:srcRect b="0" l="0" r="0" t="0"/>
          <a:stretch/>
        </p:blipFill>
        <p:spPr>
          <a:xfrm>
            <a:off x="2811069" y="4405313"/>
            <a:ext cx="107156" cy="104775"/>
          </a:xfrm>
          <a:prstGeom prst="rect">
            <a:avLst/>
          </a:prstGeom>
          <a:noFill/>
          <a:ln>
            <a:noFill/>
          </a:ln>
        </p:spPr>
      </p:pic>
      <p:grpSp>
        <p:nvGrpSpPr>
          <p:cNvPr id="757" name="Google Shape;757;p37"/>
          <p:cNvGrpSpPr/>
          <p:nvPr/>
        </p:nvGrpSpPr>
        <p:grpSpPr>
          <a:xfrm rot="10800000">
            <a:off x="2602781" y="818047"/>
            <a:ext cx="91517" cy="368939"/>
            <a:chOff x="3801654" y="4892102"/>
            <a:chExt cx="122974" cy="492576"/>
          </a:xfrm>
        </p:grpSpPr>
        <p:sp>
          <p:nvSpPr>
            <p:cNvPr id="758" name="Google Shape;758;p37"/>
            <p:cNvSpPr/>
            <p:nvPr/>
          </p:nvSpPr>
          <p:spPr>
            <a:xfrm>
              <a:off x="3863142" y="5036064"/>
              <a:ext cx="0" cy="348614"/>
            </a:xfrm>
            <a:custGeom>
              <a:rect b="b" l="l" r="r" t="t"/>
              <a:pathLst>
                <a:path extrusionOk="0" h="348614" w="120000">
                  <a:moveTo>
                    <a:pt x="0" y="348374"/>
                  </a:moveTo>
                  <a:lnTo>
                    <a:pt x="0"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759" name="Google Shape;759;p37"/>
            <p:cNvPicPr preferRelativeResize="0"/>
            <p:nvPr/>
          </p:nvPicPr>
          <p:blipFill rotWithShape="1">
            <a:blip r:embed="rId4">
              <a:alphaModFix/>
            </a:blip>
            <a:srcRect b="0" l="0" r="0" t="0"/>
            <a:stretch/>
          </p:blipFill>
          <p:spPr>
            <a:xfrm>
              <a:off x="3801654" y="4892102"/>
              <a:ext cx="122974" cy="158249"/>
            </a:xfrm>
            <a:prstGeom prst="rect">
              <a:avLst/>
            </a:prstGeom>
            <a:noFill/>
            <a:ln>
              <a:noFill/>
            </a:ln>
          </p:spPr>
        </p:pic>
      </p:grpSp>
      <p:grpSp>
        <p:nvGrpSpPr>
          <p:cNvPr id="760" name="Google Shape;760;p37"/>
          <p:cNvGrpSpPr/>
          <p:nvPr/>
        </p:nvGrpSpPr>
        <p:grpSpPr>
          <a:xfrm rot="-1768134">
            <a:off x="2231807" y="2311256"/>
            <a:ext cx="91515" cy="368948"/>
            <a:chOff x="3801654" y="4892102"/>
            <a:chExt cx="122974" cy="492576"/>
          </a:xfrm>
        </p:grpSpPr>
        <p:sp>
          <p:nvSpPr>
            <p:cNvPr id="761" name="Google Shape;761;p37"/>
            <p:cNvSpPr/>
            <p:nvPr/>
          </p:nvSpPr>
          <p:spPr>
            <a:xfrm>
              <a:off x="3863142" y="5036064"/>
              <a:ext cx="0" cy="348614"/>
            </a:xfrm>
            <a:custGeom>
              <a:rect b="b" l="l" r="r" t="t"/>
              <a:pathLst>
                <a:path extrusionOk="0" h="348614" w="120000">
                  <a:moveTo>
                    <a:pt x="0" y="348374"/>
                  </a:moveTo>
                  <a:lnTo>
                    <a:pt x="0"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762" name="Google Shape;762;p37"/>
            <p:cNvPicPr preferRelativeResize="0"/>
            <p:nvPr/>
          </p:nvPicPr>
          <p:blipFill rotWithShape="1">
            <a:blip r:embed="rId4">
              <a:alphaModFix/>
            </a:blip>
            <a:srcRect b="0" l="0" r="0" t="0"/>
            <a:stretch/>
          </p:blipFill>
          <p:spPr>
            <a:xfrm>
              <a:off x="3801654" y="4892102"/>
              <a:ext cx="122974" cy="158249"/>
            </a:xfrm>
            <a:prstGeom prst="rect">
              <a:avLst/>
            </a:prstGeom>
            <a:noFill/>
            <a:ln>
              <a:noFill/>
            </a:ln>
          </p:spPr>
        </p:pic>
      </p:grpSp>
      <p:grpSp>
        <p:nvGrpSpPr>
          <p:cNvPr id="763" name="Google Shape;763;p37"/>
          <p:cNvGrpSpPr/>
          <p:nvPr/>
        </p:nvGrpSpPr>
        <p:grpSpPr>
          <a:xfrm rot="1613117">
            <a:off x="3115227" y="2311067"/>
            <a:ext cx="91509" cy="368964"/>
            <a:chOff x="3801654" y="4892102"/>
            <a:chExt cx="122974" cy="492576"/>
          </a:xfrm>
        </p:grpSpPr>
        <p:sp>
          <p:nvSpPr>
            <p:cNvPr id="764" name="Google Shape;764;p37"/>
            <p:cNvSpPr/>
            <p:nvPr/>
          </p:nvSpPr>
          <p:spPr>
            <a:xfrm>
              <a:off x="3863142" y="5036064"/>
              <a:ext cx="0" cy="348614"/>
            </a:xfrm>
            <a:custGeom>
              <a:rect b="b" l="l" r="r" t="t"/>
              <a:pathLst>
                <a:path extrusionOk="0" h="348614" w="120000">
                  <a:moveTo>
                    <a:pt x="0" y="348374"/>
                  </a:moveTo>
                  <a:lnTo>
                    <a:pt x="0"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765" name="Google Shape;765;p37"/>
            <p:cNvPicPr preferRelativeResize="0"/>
            <p:nvPr/>
          </p:nvPicPr>
          <p:blipFill rotWithShape="1">
            <a:blip r:embed="rId4">
              <a:alphaModFix/>
            </a:blip>
            <a:srcRect b="0" l="0" r="0" t="0"/>
            <a:stretch/>
          </p:blipFill>
          <p:spPr>
            <a:xfrm>
              <a:off x="3801654" y="4892102"/>
              <a:ext cx="122974" cy="158249"/>
            </a:xfrm>
            <a:prstGeom prst="rect">
              <a:avLst/>
            </a:prstGeom>
            <a:noFill/>
            <a:ln>
              <a:noFill/>
            </a:ln>
          </p:spPr>
        </p:pic>
      </p:grpSp>
      <p:sp>
        <p:nvSpPr>
          <p:cNvPr id="766" name="Google Shape;766;p37"/>
          <p:cNvSpPr/>
          <p:nvPr/>
        </p:nvSpPr>
        <p:spPr>
          <a:xfrm rot="-5400000">
            <a:off x="2439051" y="3618353"/>
            <a:ext cx="486918" cy="46435"/>
          </a:xfrm>
          <a:custGeom>
            <a:rect b="b" l="l" r="r" t="t"/>
            <a:pathLst>
              <a:path extrusionOk="0" h="619137" w="8115300">
                <a:moveTo>
                  <a:pt x="0" y="28587"/>
                </a:moveTo>
                <a:cubicBezTo>
                  <a:pt x="296069" y="321480"/>
                  <a:pt x="592138" y="614374"/>
                  <a:pt x="895350" y="609612"/>
                </a:cubicBezTo>
                <a:cubicBezTo>
                  <a:pt x="1198562" y="604850"/>
                  <a:pt x="1512888" y="1599"/>
                  <a:pt x="1819275" y="12"/>
                </a:cubicBezTo>
                <a:cubicBezTo>
                  <a:pt x="2125662" y="-1575"/>
                  <a:pt x="2432050" y="600087"/>
                  <a:pt x="2733675" y="600087"/>
                </a:cubicBezTo>
                <a:cubicBezTo>
                  <a:pt x="3035300" y="600087"/>
                  <a:pt x="3332163" y="-3163"/>
                  <a:pt x="3629025" y="12"/>
                </a:cubicBezTo>
                <a:cubicBezTo>
                  <a:pt x="3925888" y="3187"/>
                  <a:pt x="4214813" y="619137"/>
                  <a:pt x="4514850" y="619137"/>
                </a:cubicBezTo>
                <a:cubicBezTo>
                  <a:pt x="4814887" y="619137"/>
                  <a:pt x="5127625" y="3187"/>
                  <a:pt x="5429250" y="12"/>
                </a:cubicBezTo>
                <a:cubicBezTo>
                  <a:pt x="5730875" y="-3163"/>
                  <a:pt x="6024563" y="593737"/>
                  <a:pt x="6324600" y="600087"/>
                </a:cubicBezTo>
                <a:cubicBezTo>
                  <a:pt x="6624637" y="606437"/>
                  <a:pt x="6931025" y="85737"/>
                  <a:pt x="7229475" y="38112"/>
                </a:cubicBezTo>
                <a:cubicBezTo>
                  <a:pt x="7527925" y="-9513"/>
                  <a:pt x="7821612" y="152412"/>
                  <a:pt x="8115300" y="314337"/>
                </a:cubicBezTo>
              </a:path>
            </a:pathLst>
          </a:custGeom>
          <a:no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graphicFrame>
        <p:nvGraphicFramePr>
          <p:cNvPr id="771" name="Google Shape;771;p38"/>
          <p:cNvGraphicFramePr/>
          <p:nvPr/>
        </p:nvGraphicFramePr>
        <p:xfrm>
          <a:off x="5856872" y="1012259"/>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1v0, 1v1, 2v1, 2v2</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Play in a variety of situations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FEFEF"/>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Have players divide equally into two teams. 30 x 40 yard grid. 1 player from blue dribbles out 1v0 and shoots in the shooting square. After shooting, 1 player from white will attack and play 1v1. After a shot, or goal is scored, a second blue will go to make 2v1. After a shot, the 2nd white will come in to make 2v2. After a goal is scored or ball goes out reset and start again. </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Quick decision</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Beat player by change of direction and speed</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In numbers up situations, make defender commit and play open player</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Shots on target</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pic>
        <p:nvPicPr>
          <p:cNvPr descr="iPadpapers.com - soccer pitch paper templates" id="772" name="Google Shape;772;p38"/>
          <p:cNvPicPr preferRelativeResize="0"/>
          <p:nvPr/>
        </p:nvPicPr>
        <p:blipFill rotWithShape="1">
          <a:blip r:embed="rId3">
            <a:alphaModFix/>
          </a:blip>
          <a:srcRect b="7627" l="8611" r="9063" t="7712"/>
          <a:stretch/>
        </p:blipFill>
        <p:spPr>
          <a:xfrm rot="-5400000">
            <a:off x="962434" y="-77110"/>
            <a:ext cx="4053375" cy="5021599"/>
          </a:xfrm>
          <a:prstGeom prst="rect">
            <a:avLst/>
          </a:prstGeom>
          <a:noFill/>
          <a:ln>
            <a:noFill/>
          </a:ln>
        </p:spPr>
      </p:pic>
      <p:sp>
        <p:nvSpPr>
          <p:cNvPr id="773" name="Google Shape;773;p38"/>
          <p:cNvSpPr/>
          <p:nvPr/>
        </p:nvSpPr>
        <p:spPr>
          <a:xfrm>
            <a:off x="3734521" y="3330826"/>
            <a:ext cx="212100" cy="159300"/>
          </a:xfrm>
          <a:prstGeom prst="octagon">
            <a:avLst>
              <a:gd fmla="val 29289" name="adj"/>
            </a:avLst>
          </a:prstGeom>
          <a:solidFill>
            <a:srgbClr val="A4C2F4"/>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774" name="Google Shape;774;p38"/>
          <p:cNvSpPr/>
          <p:nvPr/>
        </p:nvSpPr>
        <p:spPr>
          <a:xfrm>
            <a:off x="1887358" y="3091620"/>
            <a:ext cx="155700" cy="155700"/>
          </a:xfrm>
          <a:prstGeom prst="octagon">
            <a:avLst>
              <a:gd fmla="val 29289" name="adj"/>
            </a:avLst>
          </a:prstGeom>
          <a:solidFill>
            <a:srgbClr val="A4C2F4"/>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Arial"/>
              <a:ea typeface="Arial"/>
              <a:cs typeface="Arial"/>
              <a:sym typeface="Arial"/>
            </a:endParaRPr>
          </a:p>
        </p:txBody>
      </p:sp>
      <p:pic>
        <p:nvPicPr>
          <p:cNvPr descr="Soccer Ball PNG Transparent Image" id="775" name="Google Shape;775;p38"/>
          <p:cNvPicPr preferRelativeResize="0"/>
          <p:nvPr/>
        </p:nvPicPr>
        <p:blipFill rotWithShape="1">
          <a:blip r:embed="rId4">
            <a:alphaModFix/>
          </a:blip>
          <a:srcRect b="0" l="0" r="0" t="0"/>
          <a:stretch/>
        </p:blipFill>
        <p:spPr>
          <a:xfrm>
            <a:off x="3890223" y="2883913"/>
            <a:ext cx="141677" cy="140945"/>
          </a:xfrm>
          <a:prstGeom prst="rect">
            <a:avLst/>
          </a:prstGeom>
          <a:noFill/>
          <a:ln>
            <a:noFill/>
          </a:ln>
        </p:spPr>
      </p:pic>
      <p:sp>
        <p:nvSpPr>
          <p:cNvPr id="776" name="Google Shape;776;p38"/>
          <p:cNvSpPr/>
          <p:nvPr/>
        </p:nvSpPr>
        <p:spPr>
          <a:xfrm rot="5400000">
            <a:off x="2698130" y="374255"/>
            <a:ext cx="582000" cy="582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777" name="Google Shape;777;p38"/>
          <p:cNvPicPr preferRelativeResize="0"/>
          <p:nvPr/>
        </p:nvPicPr>
        <p:blipFill rotWithShape="1">
          <a:blip r:embed="rId4">
            <a:alphaModFix/>
          </a:blip>
          <a:srcRect b="0" l="0" r="0" t="0"/>
          <a:stretch/>
        </p:blipFill>
        <p:spPr>
          <a:xfrm>
            <a:off x="3992448" y="3217001"/>
            <a:ext cx="141677" cy="140945"/>
          </a:xfrm>
          <a:prstGeom prst="rect">
            <a:avLst/>
          </a:prstGeom>
          <a:noFill/>
          <a:ln>
            <a:noFill/>
          </a:ln>
        </p:spPr>
      </p:pic>
      <p:pic>
        <p:nvPicPr>
          <p:cNvPr descr="Soccer Ball PNG Transparent Image" id="778" name="Google Shape;778;p38"/>
          <p:cNvPicPr preferRelativeResize="0"/>
          <p:nvPr/>
        </p:nvPicPr>
        <p:blipFill rotWithShape="1">
          <a:blip r:embed="rId4">
            <a:alphaModFix/>
          </a:blip>
          <a:srcRect b="0" l="0" r="0" t="0"/>
          <a:stretch/>
        </p:blipFill>
        <p:spPr>
          <a:xfrm>
            <a:off x="3992448" y="3883188"/>
            <a:ext cx="141677" cy="140945"/>
          </a:xfrm>
          <a:prstGeom prst="rect">
            <a:avLst/>
          </a:prstGeom>
          <a:noFill/>
          <a:ln>
            <a:noFill/>
          </a:ln>
        </p:spPr>
      </p:pic>
      <p:pic>
        <p:nvPicPr>
          <p:cNvPr descr="Soccer Ball PNG Transparent Image" id="779" name="Google Shape;779;p38"/>
          <p:cNvPicPr preferRelativeResize="0"/>
          <p:nvPr/>
        </p:nvPicPr>
        <p:blipFill rotWithShape="1">
          <a:blip r:embed="rId4">
            <a:alphaModFix/>
          </a:blip>
          <a:srcRect b="0" l="0" r="0" t="0"/>
          <a:stretch/>
        </p:blipFill>
        <p:spPr>
          <a:xfrm>
            <a:off x="3992460" y="3550100"/>
            <a:ext cx="141677" cy="140945"/>
          </a:xfrm>
          <a:prstGeom prst="rect">
            <a:avLst/>
          </a:prstGeom>
          <a:noFill/>
          <a:ln>
            <a:noFill/>
          </a:ln>
        </p:spPr>
      </p:pic>
      <p:sp>
        <p:nvSpPr>
          <p:cNvPr id="780" name="Google Shape;780;p38"/>
          <p:cNvSpPr/>
          <p:nvPr/>
        </p:nvSpPr>
        <p:spPr>
          <a:xfrm>
            <a:off x="2898070" y="63561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GK</a:t>
            </a:r>
            <a:endParaRPr/>
          </a:p>
        </p:txBody>
      </p:sp>
      <p:sp>
        <p:nvSpPr>
          <p:cNvPr id="781" name="Google Shape;781;p38"/>
          <p:cNvSpPr/>
          <p:nvPr/>
        </p:nvSpPr>
        <p:spPr>
          <a:xfrm>
            <a:off x="3734533" y="3061295"/>
            <a:ext cx="155700" cy="155700"/>
          </a:xfrm>
          <a:prstGeom prst="octagon">
            <a:avLst>
              <a:gd fmla="val 29289" name="adj"/>
            </a:avLst>
          </a:prstGeom>
          <a:solidFill>
            <a:srgbClr val="A4C2F4"/>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82" name="Google Shape;782;p38"/>
          <p:cNvSpPr/>
          <p:nvPr/>
        </p:nvSpPr>
        <p:spPr>
          <a:xfrm>
            <a:off x="1830946" y="3431526"/>
            <a:ext cx="212100" cy="159300"/>
          </a:xfrm>
          <a:prstGeom prst="octagon">
            <a:avLst>
              <a:gd fmla="val 29289" name="adj"/>
            </a:avLst>
          </a:prstGeom>
          <a:solidFill>
            <a:srgbClr val="A4C2F4"/>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783" name="Google Shape;783;p38"/>
          <p:cNvSpPr/>
          <p:nvPr/>
        </p:nvSpPr>
        <p:spPr>
          <a:xfrm>
            <a:off x="3556500" y="311177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84" name="Google Shape;784;p38"/>
          <p:cNvSpPr/>
          <p:nvPr/>
        </p:nvSpPr>
        <p:spPr>
          <a:xfrm>
            <a:off x="2144125" y="311177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85" name="Google Shape;785;p38"/>
          <p:cNvSpPr/>
          <p:nvPr/>
        </p:nvSpPr>
        <p:spPr>
          <a:xfrm>
            <a:off x="2088025" y="569900"/>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86" name="Google Shape;786;p38"/>
          <p:cNvSpPr/>
          <p:nvPr/>
        </p:nvSpPr>
        <p:spPr>
          <a:xfrm rot="-5400000">
            <a:off x="2698130" y="2812655"/>
            <a:ext cx="582000" cy="582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87" name="Google Shape;787;p38"/>
          <p:cNvSpPr/>
          <p:nvPr/>
        </p:nvSpPr>
        <p:spPr>
          <a:xfrm>
            <a:off x="2898070" y="290711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GK</a:t>
            </a:r>
            <a:endParaRPr/>
          </a:p>
        </p:txBody>
      </p:sp>
      <p:sp>
        <p:nvSpPr>
          <p:cNvPr id="788" name="Google Shape;788;p38"/>
          <p:cNvSpPr/>
          <p:nvPr/>
        </p:nvSpPr>
        <p:spPr>
          <a:xfrm>
            <a:off x="3511050" y="569900"/>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89" name="Google Shape;789;p38"/>
          <p:cNvSpPr/>
          <p:nvPr/>
        </p:nvSpPr>
        <p:spPr>
          <a:xfrm>
            <a:off x="3556508" y="40699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90" name="Google Shape;790;p38"/>
          <p:cNvSpPr/>
          <p:nvPr/>
        </p:nvSpPr>
        <p:spPr>
          <a:xfrm>
            <a:off x="1932333" y="40699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91" name="Google Shape;791;p38"/>
          <p:cNvSpPr/>
          <p:nvPr/>
        </p:nvSpPr>
        <p:spPr>
          <a:xfrm>
            <a:off x="1932333" y="17839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92" name="Google Shape;792;p38"/>
          <p:cNvSpPr/>
          <p:nvPr/>
        </p:nvSpPr>
        <p:spPr>
          <a:xfrm>
            <a:off x="3556508" y="17839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93" name="Google Shape;793;p38"/>
          <p:cNvSpPr/>
          <p:nvPr/>
        </p:nvSpPr>
        <p:spPr>
          <a:xfrm>
            <a:off x="2411175" y="179132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94" name="Google Shape;794;p38"/>
          <p:cNvSpPr/>
          <p:nvPr/>
        </p:nvSpPr>
        <p:spPr>
          <a:xfrm>
            <a:off x="3411450" y="179132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95" name="Google Shape;795;p38"/>
          <p:cNvSpPr/>
          <p:nvPr/>
        </p:nvSpPr>
        <p:spPr>
          <a:xfrm>
            <a:off x="3411450" y="2218300"/>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96" name="Google Shape;796;p38"/>
          <p:cNvSpPr/>
          <p:nvPr/>
        </p:nvSpPr>
        <p:spPr>
          <a:xfrm>
            <a:off x="2411175" y="2218300"/>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39"/>
          <p:cNvSpPr/>
          <p:nvPr/>
        </p:nvSpPr>
        <p:spPr>
          <a:xfrm>
            <a:off x="1441800" y="1159798"/>
            <a:ext cx="2597700" cy="2239800"/>
          </a:xfrm>
          <a:prstGeom prst="rect">
            <a:avLst/>
          </a:prstGeom>
          <a:noFill/>
          <a:ln cap="flat" cmpd="sng" w="1905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802" name="Google Shape;802;p39"/>
          <p:cNvGrpSpPr/>
          <p:nvPr/>
        </p:nvGrpSpPr>
        <p:grpSpPr>
          <a:xfrm>
            <a:off x="4480081" y="1159584"/>
            <a:ext cx="567345" cy="2239821"/>
            <a:chOff x="6682857" y="3513940"/>
            <a:chExt cx="756460" cy="2174583"/>
          </a:xfrm>
        </p:grpSpPr>
        <p:grpSp>
          <p:nvGrpSpPr>
            <p:cNvPr id="803" name="Google Shape;803;p39"/>
            <p:cNvGrpSpPr/>
            <p:nvPr/>
          </p:nvGrpSpPr>
          <p:grpSpPr>
            <a:xfrm>
              <a:off x="6683070" y="3513940"/>
              <a:ext cx="756247" cy="2174583"/>
              <a:chOff x="11278940" y="1515355"/>
              <a:chExt cx="756247" cy="1845839"/>
            </a:xfrm>
          </p:grpSpPr>
          <p:grpSp>
            <p:nvGrpSpPr>
              <p:cNvPr id="804" name="Google Shape;804;p39"/>
              <p:cNvGrpSpPr/>
              <p:nvPr/>
            </p:nvGrpSpPr>
            <p:grpSpPr>
              <a:xfrm>
                <a:off x="11278940" y="1515355"/>
                <a:ext cx="158400" cy="1845839"/>
                <a:chOff x="11423710" y="1839191"/>
                <a:chExt cx="158400" cy="1585500"/>
              </a:xfrm>
            </p:grpSpPr>
            <p:cxnSp>
              <p:nvCxnSpPr>
                <p:cNvPr id="805" name="Google Shape;805;p39"/>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806" name="Google Shape;806;p39"/>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807" name="Google Shape;807;p39"/>
              <p:cNvSpPr txBox="1"/>
              <p:nvPr/>
            </p:nvSpPr>
            <p:spPr>
              <a:xfrm>
                <a:off x="11415687" y="2389968"/>
                <a:ext cx="619500" cy="101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1"/>
                    </a:solidFill>
                    <a:latin typeface="Open Sans Light"/>
                    <a:ea typeface="Open Sans Light"/>
                    <a:cs typeface="Open Sans Light"/>
                    <a:sym typeface="Open Sans Light"/>
                  </a:rPr>
                  <a:t>12 yards</a:t>
                </a:r>
                <a:endParaRPr sz="1100"/>
              </a:p>
            </p:txBody>
          </p:sp>
        </p:grpSp>
        <p:cxnSp>
          <p:nvCxnSpPr>
            <p:cNvPr id="808" name="Google Shape;808;p39"/>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grpSp>
        <p:nvGrpSpPr>
          <p:cNvPr id="809" name="Google Shape;809;p39"/>
          <p:cNvGrpSpPr/>
          <p:nvPr/>
        </p:nvGrpSpPr>
        <p:grpSpPr>
          <a:xfrm rot="5400000">
            <a:off x="2604623" y="2559130"/>
            <a:ext cx="336407" cy="2661472"/>
            <a:chOff x="6682857" y="3513940"/>
            <a:chExt cx="451008" cy="2174583"/>
          </a:xfrm>
        </p:grpSpPr>
        <p:grpSp>
          <p:nvGrpSpPr>
            <p:cNvPr id="810" name="Google Shape;810;p39"/>
            <p:cNvGrpSpPr/>
            <p:nvPr/>
          </p:nvGrpSpPr>
          <p:grpSpPr>
            <a:xfrm>
              <a:off x="6683070" y="3513940"/>
              <a:ext cx="450795" cy="2174583"/>
              <a:chOff x="11278940" y="1515355"/>
              <a:chExt cx="450795" cy="1845839"/>
            </a:xfrm>
          </p:grpSpPr>
          <p:grpSp>
            <p:nvGrpSpPr>
              <p:cNvPr id="811" name="Google Shape;811;p39"/>
              <p:cNvGrpSpPr/>
              <p:nvPr/>
            </p:nvGrpSpPr>
            <p:grpSpPr>
              <a:xfrm>
                <a:off x="11278940" y="1515355"/>
                <a:ext cx="158400" cy="1845839"/>
                <a:chOff x="11423710" y="1839191"/>
                <a:chExt cx="158400" cy="1585500"/>
              </a:xfrm>
            </p:grpSpPr>
            <p:cxnSp>
              <p:nvCxnSpPr>
                <p:cNvPr id="812" name="Google Shape;812;p39"/>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813" name="Google Shape;813;p39"/>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814" name="Google Shape;814;p39"/>
              <p:cNvSpPr txBox="1"/>
              <p:nvPr/>
            </p:nvSpPr>
            <p:spPr>
              <a:xfrm rot="-5400000">
                <a:off x="11321586" y="2303563"/>
                <a:ext cx="651300" cy="165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1"/>
                    </a:solidFill>
                    <a:latin typeface="Open Sans Light"/>
                    <a:ea typeface="Open Sans Light"/>
                    <a:cs typeface="Open Sans Light"/>
                    <a:sym typeface="Open Sans Light"/>
                  </a:rPr>
                  <a:t>12 yards</a:t>
                </a:r>
                <a:endParaRPr sz="1100"/>
              </a:p>
            </p:txBody>
          </p:sp>
        </p:grpSp>
        <p:cxnSp>
          <p:nvCxnSpPr>
            <p:cNvPr id="815" name="Google Shape;815;p39"/>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graphicFrame>
        <p:nvGraphicFramePr>
          <p:cNvPr id="816" name="Google Shape;816;p39"/>
          <p:cNvGraphicFramePr/>
          <p:nvPr/>
        </p:nvGraphicFramePr>
        <p:xfrm>
          <a:off x="5699761" y="683304"/>
          <a:ext cx="3000000" cy="3000000"/>
        </p:xfrm>
        <a:graphic>
          <a:graphicData uri="http://schemas.openxmlformats.org/drawingml/2006/table">
            <a:tbl>
              <a:tblPr bandRow="1" firstRow="1">
                <a:noFill/>
                <a:tableStyleId>{2937F1F6-3F89-4163-B851-2338728D8C83}</a:tableStyleId>
              </a:tblPr>
              <a:tblGrid>
                <a:gridCol w="2898000"/>
              </a:tblGrid>
              <a:tr h="338075">
                <a:tc>
                  <a:txBody>
                    <a:bodyPr/>
                    <a:lstStyle/>
                    <a:p>
                      <a:pPr indent="0" lvl="0" marL="0" marR="0" rtl="0" algn="ctr">
                        <a:spcBef>
                          <a:spcPts val="0"/>
                        </a:spcBef>
                        <a:spcAft>
                          <a:spcPts val="0"/>
                        </a:spcAft>
                        <a:buNone/>
                      </a:pPr>
                      <a:r>
                        <a:rPr b="0" lang="en" sz="1200" u="none" cap="none" strike="noStrike">
                          <a:latin typeface="Bebas Neue"/>
                          <a:ea typeface="Bebas Neue"/>
                          <a:cs typeface="Bebas Neue"/>
                          <a:sym typeface="Bebas Neue"/>
                        </a:rPr>
                        <a:t>4v1 Rondo</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4C2F4"/>
                    </a:solidFill>
                  </a:tcPr>
                </a:tc>
              </a:tr>
              <a:tr h="276625">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Purpose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76625">
                <a:tc>
                  <a:txBody>
                    <a:bodyPr/>
                    <a:lstStyle/>
                    <a:p>
                      <a:pPr indent="-127000" lvl="0" marL="127000" marR="0" rtl="0" algn="l">
                        <a:spcBef>
                          <a:spcPts val="0"/>
                        </a:spcBef>
                        <a:spcAft>
                          <a:spcPts val="0"/>
                        </a:spcAft>
                        <a:buClr>
                          <a:schemeClr val="dk1"/>
                        </a:buClr>
                        <a:buSzPts val="800"/>
                        <a:buFont typeface="Arial"/>
                        <a:buChar char="•"/>
                      </a:pPr>
                      <a:r>
                        <a:rPr b="0" lang="en" sz="800" u="none" cap="none" strike="noStrike">
                          <a:latin typeface="Times New Roman"/>
                          <a:ea typeface="Times New Roman"/>
                          <a:cs typeface="Times New Roman"/>
                          <a:sym typeface="Times New Roman"/>
                        </a:rPr>
                        <a:t>Maintaining possession in a numbers up scenario. </a:t>
                      </a:r>
                      <a:r>
                        <a:rPr lang="en" sz="800">
                          <a:latin typeface="Times New Roman"/>
                          <a:ea typeface="Times New Roman"/>
                          <a:cs typeface="Times New Roman"/>
                          <a:sym typeface="Times New Roman"/>
                        </a:rPr>
                        <a:t>I would explain this to the girls as a game of “keep away”</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81125">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Organization &amp; Objective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746725">
                <a:tc>
                  <a:txBody>
                    <a:bodyPr/>
                    <a:lstStyle/>
                    <a:p>
                      <a:pPr indent="0" lvl="0" marL="88900" marR="0" rtl="0" algn="l">
                        <a:spcBef>
                          <a:spcPts val="0"/>
                        </a:spcBef>
                        <a:spcAft>
                          <a:spcPts val="0"/>
                        </a:spcAft>
                        <a:buClr>
                          <a:schemeClr val="dk1"/>
                        </a:buClr>
                        <a:buSzPts val="800"/>
                        <a:buFont typeface="Arial"/>
                        <a:buNone/>
                      </a:pPr>
                      <a:r>
                        <a:rPr b="0" lang="en" sz="800" u="none" cap="none" strike="noStrike">
                          <a:latin typeface="Times New Roman"/>
                          <a:ea typeface="Times New Roman"/>
                          <a:cs typeface="Times New Roman"/>
                          <a:sym typeface="Times New Roman"/>
                        </a:rPr>
                        <a:t>5 players to a 12x12 yard box. 4 players work together offensively while the 5</a:t>
                      </a:r>
                      <a:r>
                        <a:rPr b="0" baseline="30000" lang="en" sz="800" u="none" cap="none" strike="noStrike">
                          <a:latin typeface="Times New Roman"/>
                          <a:ea typeface="Times New Roman"/>
                          <a:cs typeface="Times New Roman"/>
                          <a:sym typeface="Times New Roman"/>
                        </a:rPr>
                        <a:t>th</a:t>
                      </a:r>
                      <a:r>
                        <a:rPr b="0" lang="en" sz="800" u="none" cap="none" strike="noStrike">
                          <a:latin typeface="Times New Roman"/>
                          <a:ea typeface="Times New Roman"/>
                          <a:cs typeface="Times New Roman"/>
                          <a:sym typeface="Times New Roman"/>
                        </a:rPr>
                        <a:t> player is given a pinnie and defends. The 4 offensive players will attempt to collectively connect as many passes as possible without being dispossessed. If the defense wins it, the offensive team will start over. Defender will switch every 45 seconds.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96700">
                <a:tc>
                  <a:txBody>
                    <a:bodyPr/>
                    <a:lstStyle/>
                    <a:p>
                      <a:pPr indent="0" lvl="0" marL="0" marR="0" rtl="0" algn="ctr">
                        <a:spcBef>
                          <a:spcPts val="0"/>
                        </a:spcBef>
                        <a:spcAft>
                          <a:spcPts val="0"/>
                        </a:spcAft>
                        <a:buNone/>
                      </a:pPr>
                      <a:r>
                        <a:rPr b="0" lang="en" sz="800" u="none" cap="none" strike="noStrike">
                          <a:latin typeface="Bebas Neue"/>
                          <a:ea typeface="Bebas Neue"/>
                          <a:cs typeface="Bebas Neue"/>
                          <a:sym typeface="Bebas Neue"/>
                        </a:rPr>
                        <a:t>Progressions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409575">
                <a:tc>
                  <a:txBody>
                    <a:bodyPr/>
                    <a:lstStyle/>
                    <a:p>
                      <a:pPr indent="-127000" lvl="0" marL="215900" marR="0" rtl="0" algn="l">
                        <a:spcBef>
                          <a:spcPts val="0"/>
                        </a:spcBef>
                        <a:spcAft>
                          <a:spcPts val="0"/>
                        </a:spcAft>
                        <a:buClr>
                          <a:schemeClr val="dk1"/>
                        </a:buClr>
                        <a:buSzPts val="800"/>
                        <a:buFont typeface="Arial"/>
                        <a:buChar char="•"/>
                      </a:pPr>
                      <a:r>
                        <a:rPr lang="en" sz="800">
                          <a:latin typeface="Times New Roman"/>
                          <a:ea typeface="Times New Roman"/>
                          <a:cs typeface="Times New Roman"/>
                          <a:sym typeface="Times New Roman"/>
                        </a:rPr>
                        <a:t>Make it a competition by having a defender from a different group defend. Offensive teams will attempt to connect more consecutive passes then the other group. Play for 1 minute. Team that connects the most consecutive  passes in that minute will be rewarded a point. Send in new defenders for the next round.</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4700">
                <a:tc>
                  <a:txBody>
                    <a:bodyPr/>
                    <a:lstStyle/>
                    <a:p>
                      <a:pPr indent="0" lvl="0" marL="0" marR="0" rtl="0" algn="ctr">
                        <a:spcBef>
                          <a:spcPts val="0"/>
                        </a:spcBef>
                        <a:spcAft>
                          <a:spcPts val="0"/>
                        </a:spcAft>
                        <a:buNone/>
                      </a:pPr>
                      <a:r>
                        <a:rPr b="0" lang="en" sz="800" u="none" cap="none" strike="noStrike">
                          <a:latin typeface="Bebas Neue"/>
                          <a:ea typeface="Bebas Neue"/>
                          <a:cs typeface="Bebas Neue"/>
                          <a:sym typeface="Bebas Neue"/>
                        </a:rPr>
                        <a:t>Coaching Points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76625">
                <a:tc>
                  <a:txBody>
                    <a:bodyPr/>
                    <a:lstStyle/>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Adjust your angle to provide support to the player with the ball.</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On your toes and ready to receive. </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Move the ball away from where the pressure is coming from.</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817" name="Google Shape;817;p39"/>
          <p:cNvSpPr/>
          <p:nvPr/>
        </p:nvSpPr>
        <p:spPr>
          <a:xfrm>
            <a:off x="2638946" y="3036726"/>
            <a:ext cx="2034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Soccer Ball PNG Transparent Image" id="818" name="Google Shape;818;p39"/>
          <p:cNvPicPr preferRelativeResize="0"/>
          <p:nvPr/>
        </p:nvPicPr>
        <p:blipFill rotWithShape="1">
          <a:blip r:embed="rId3">
            <a:alphaModFix/>
          </a:blip>
          <a:srcRect b="0" l="0" r="0" t="0"/>
          <a:stretch/>
        </p:blipFill>
        <p:spPr>
          <a:xfrm>
            <a:off x="2497625" y="1559999"/>
            <a:ext cx="141325" cy="140600"/>
          </a:xfrm>
          <a:prstGeom prst="rect">
            <a:avLst/>
          </a:prstGeom>
          <a:noFill/>
          <a:ln>
            <a:noFill/>
          </a:ln>
        </p:spPr>
      </p:pic>
      <p:cxnSp>
        <p:nvCxnSpPr>
          <p:cNvPr id="819" name="Google Shape;819;p39"/>
          <p:cNvCxnSpPr/>
          <p:nvPr/>
        </p:nvCxnSpPr>
        <p:spPr>
          <a:xfrm flipH="1">
            <a:off x="1981721" y="1739941"/>
            <a:ext cx="366000" cy="294900"/>
          </a:xfrm>
          <a:prstGeom prst="straightConnector1">
            <a:avLst/>
          </a:prstGeom>
          <a:noFill/>
          <a:ln cap="flat" cmpd="sng" w="28575">
            <a:solidFill>
              <a:schemeClr val="dk1"/>
            </a:solidFill>
            <a:prstDash val="dot"/>
            <a:miter lim="800000"/>
            <a:headEnd len="sm" w="sm" type="none"/>
            <a:tailEnd len="med" w="med" type="triangle"/>
          </a:ln>
        </p:spPr>
      </p:cxnSp>
      <p:sp>
        <p:nvSpPr>
          <p:cNvPr id="820" name="Google Shape;820;p39"/>
          <p:cNvSpPr/>
          <p:nvPr/>
        </p:nvSpPr>
        <p:spPr>
          <a:xfrm>
            <a:off x="3659621" y="2112901"/>
            <a:ext cx="2034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21" name="Google Shape;821;p39"/>
          <p:cNvSpPr/>
          <p:nvPr/>
        </p:nvSpPr>
        <p:spPr>
          <a:xfrm>
            <a:off x="2638946" y="1356801"/>
            <a:ext cx="2034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22" name="Google Shape;822;p39"/>
          <p:cNvSpPr/>
          <p:nvPr/>
        </p:nvSpPr>
        <p:spPr>
          <a:xfrm>
            <a:off x="1619496" y="2112901"/>
            <a:ext cx="2034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23" name="Google Shape;823;p39"/>
          <p:cNvSpPr/>
          <p:nvPr/>
        </p:nvSpPr>
        <p:spPr>
          <a:xfrm>
            <a:off x="2650212" y="2113647"/>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latin typeface="Bebas Neue"/>
                <a:ea typeface="Bebas Neue"/>
                <a:cs typeface="Bebas Neue"/>
                <a:sym typeface="Bebas Neue"/>
              </a:rPr>
              <a:t>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40"/>
          <p:cNvSpPr/>
          <p:nvPr/>
        </p:nvSpPr>
        <p:spPr>
          <a:xfrm>
            <a:off x="1441800" y="1159798"/>
            <a:ext cx="2597700" cy="2239800"/>
          </a:xfrm>
          <a:prstGeom prst="rect">
            <a:avLst/>
          </a:prstGeom>
          <a:noFill/>
          <a:ln cap="flat" cmpd="sng" w="1905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829" name="Google Shape;829;p40"/>
          <p:cNvGrpSpPr/>
          <p:nvPr/>
        </p:nvGrpSpPr>
        <p:grpSpPr>
          <a:xfrm>
            <a:off x="4708681" y="1159584"/>
            <a:ext cx="567345" cy="2239821"/>
            <a:chOff x="6682857" y="3513940"/>
            <a:chExt cx="756460" cy="2174583"/>
          </a:xfrm>
        </p:grpSpPr>
        <p:grpSp>
          <p:nvGrpSpPr>
            <p:cNvPr id="830" name="Google Shape;830;p40"/>
            <p:cNvGrpSpPr/>
            <p:nvPr/>
          </p:nvGrpSpPr>
          <p:grpSpPr>
            <a:xfrm>
              <a:off x="6683070" y="3513940"/>
              <a:ext cx="756247" cy="2174583"/>
              <a:chOff x="11278940" y="1515355"/>
              <a:chExt cx="756247" cy="1845839"/>
            </a:xfrm>
          </p:grpSpPr>
          <p:grpSp>
            <p:nvGrpSpPr>
              <p:cNvPr id="831" name="Google Shape;831;p40"/>
              <p:cNvGrpSpPr/>
              <p:nvPr/>
            </p:nvGrpSpPr>
            <p:grpSpPr>
              <a:xfrm>
                <a:off x="11278940" y="1515355"/>
                <a:ext cx="158400" cy="1845839"/>
                <a:chOff x="11423710" y="1839191"/>
                <a:chExt cx="158400" cy="1585500"/>
              </a:xfrm>
            </p:grpSpPr>
            <p:cxnSp>
              <p:nvCxnSpPr>
                <p:cNvPr id="832" name="Google Shape;832;p40"/>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833" name="Google Shape;833;p40"/>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834" name="Google Shape;834;p40"/>
              <p:cNvSpPr txBox="1"/>
              <p:nvPr/>
            </p:nvSpPr>
            <p:spPr>
              <a:xfrm>
                <a:off x="11415687" y="2389968"/>
                <a:ext cx="619500" cy="101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1"/>
                    </a:solidFill>
                    <a:latin typeface="Open Sans Light"/>
                    <a:ea typeface="Open Sans Light"/>
                    <a:cs typeface="Open Sans Light"/>
                    <a:sym typeface="Open Sans Light"/>
                  </a:rPr>
                  <a:t>12 yards</a:t>
                </a:r>
                <a:endParaRPr sz="1100"/>
              </a:p>
            </p:txBody>
          </p:sp>
        </p:grpSp>
        <p:cxnSp>
          <p:nvCxnSpPr>
            <p:cNvPr id="835" name="Google Shape;835;p40"/>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grpSp>
        <p:nvGrpSpPr>
          <p:cNvPr id="836" name="Google Shape;836;p40"/>
          <p:cNvGrpSpPr/>
          <p:nvPr/>
        </p:nvGrpSpPr>
        <p:grpSpPr>
          <a:xfrm rot="5400000">
            <a:off x="2604623" y="2940130"/>
            <a:ext cx="336407" cy="2661472"/>
            <a:chOff x="6682857" y="3513940"/>
            <a:chExt cx="451008" cy="2174583"/>
          </a:xfrm>
        </p:grpSpPr>
        <p:grpSp>
          <p:nvGrpSpPr>
            <p:cNvPr id="837" name="Google Shape;837;p40"/>
            <p:cNvGrpSpPr/>
            <p:nvPr/>
          </p:nvGrpSpPr>
          <p:grpSpPr>
            <a:xfrm>
              <a:off x="6683070" y="3513940"/>
              <a:ext cx="450795" cy="2174583"/>
              <a:chOff x="11278940" y="1515355"/>
              <a:chExt cx="450795" cy="1845839"/>
            </a:xfrm>
          </p:grpSpPr>
          <p:grpSp>
            <p:nvGrpSpPr>
              <p:cNvPr id="838" name="Google Shape;838;p40"/>
              <p:cNvGrpSpPr/>
              <p:nvPr/>
            </p:nvGrpSpPr>
            <p:grpSpPr>
              <a:xfrm>
                <a:off x="11278940" y="1515355"/>
                <a:ext cx="158400" cy="1845839"/>
                <a:chOff x="11423710" y="1839191"/>
                <a:chExt cx="158400" cy="1585500"/>
              </a:xfrm>
            </p:grpSpPr>
            <p:cxnSp>
              <p:nvCxnSpPr>
                <p:cNvPr id="839" name="Google Shape;839;p40"/>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840" name="Google Shape;840;p40"/>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841" name="Google Shape;841;p40"/>
              <p:cNvSpPr txBox="1"/>
              <p:nvPr/>
            </p:nvSpPr>
            <p:spPr>
              <a:xfrm rot="-5400000">
                <a:off x="11321586" y="2303563"/>
                <a:ext cx="651300" cy="165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800">
                    <a:solidFill>
                      <a:schemeClr val="dk1"/>
                    </a:solidFill>
                    <a:latin typeface="Open Sans Light"/>
                    <a:ea typeface="Open Sans Light"/>
                    <a:cs typeface="Open Sans Light"/>
                    <a:sym typeface="Open Sans Light"/>
                  </a:rPr>
                  <a:t>12 yards</a:t>
                </a:r>
                <a:endParaRPr sz="1100"/>
              </a:p>
            </p:txBody>
          </p:sp>
        </p:grpSp>
        <p:cxnSp>
          <p:nvCxnSpPr>
            <p:cNvPr id="842" name="Google Shape;842;p40"/>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graphicFrame>
        <p:nvGraphicFramePr>
          <p:cNvPr id="843" name="Google Shape;843;p40"/>
          <p:cNvGraphicFramePr/>
          <p:nvPr/>
        </p:nvGraphicFramePr>
        <p:xfrm>
          <a:off x="5699761" y="683304"/>
          <a:ext cx="3000000" cy="3000000"/>
        </p:xfrm>
        <a:graphic>
          <a:graphicData uri="http://schemas.openxmlformats.org/drawingml/2006/table">
            <a:tbl>
              <a:tblPr bandRow="1" firstRow="1">
                <a:noFill/>
                <a:tableStyleId>{2937F1F6-3F89-4163-B851-2338728D8C83}</a:tableStyleId>
              </a:tblPr>
              <a:tblGrid>
                <a:gridCol w="2898000"/>
              </a:tblGrid>
              <a:tr h="338075">
                <a:tc>
                  <a:txBody>
                    <a:bodyPr/>
                    <a:lstStyle/>
                    <a:p>
                      <a:pPr indent="0" lvl="0" marL="0" marR="0" rtl="0" algn="ctr">
                        <a:spcBef>
                          <a:spcPts val="0"/>
                        </a:spcBef>
                        <a:spcAft>
                          <a:spcPts val="0"/>
                        </a:spcAft>
                        <a:buNone/>
                      </a:pPr>
                      <a:r>
                        <a:rPr b="0" lang="en" sz="1200" u="none" cap="none" strike="noStrike">
                          <a:latin typeface="Bebas Neue"/>
                          <a:ea typeface="Bebas Neue"/>
                          <a:cs typeface="Bebas Neue"/>
                          <a:sym typeface="Bebas Neue"/>
                        </a:rPr>
                        <a:t>4v</a:t>
                      </a:r>
                      <a:r>
                        <a:rPr lang="en" sz="1200">
                          <a:latin typeface="Bebas Neue"/>
                          <a:ea typeface="Bebas Neue"/>
                          <a:cs typeface="Bebas Neue"/>
                          <a:sym typeface="Bebas Neue"/>
                        </a:rPr>
                        <a:t>2</a:t>
                      </a:r>
                      <a:r>
                        <a:rPr b="0" lang="en" sz="1200" u="none" cap="none" strike="noStrike">
                          <a:latin typeface="Bebas Neue"/>
                          <a:ea typeface="Bebas Neue"/>
                          <a:cs typeface="Bebas Neue"/>
                          <a:sym typeface="Bebas Neue"/>
                        </a:rPr>
                        <a:t> Rondo w/ 4 small goals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4C2F4"/>
                    </a:solidFill>
                  </a:tcPr>
                </a:tc>
              </a:tr>
              <a:tr h="276625">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Purpose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76625">
                <a:tc>
                  <a:txBody>
                    <a:bodyPr/>
                    <a:lstStyle/>
                    <a:p>
                      <a:pPr indent="-127000" lvl="0" marL="127000" marR="0" rtl="0" algn="l">
                        <a:spcBef>
                          <a:spcPts val="0"/>
                        </a:spcBef>
                        <a:spcAft>
                          <a:spcPts val="0"/>
                        </a:spcAft>
                        <a:buClr>
                          <a:schemeClr val="dk1"/>
                        </a:buClr>
                        <a:buSzPts val="800"/>
                        <a:buFont typeface="Arial"/>
                        <a:buChar char="•"/>
                      </a:pPr>
                      <a:r>
                        <a:rPr b="0" lang="en" sz="800" u="none" cap="none" strike="noStrike">
                          <a:latin typeface="Times New Roman"/>
                          <a:ea typeface="Times New Roman"/>
                          <a:cs typeface="Times New Roman"/>
                          <a:sym typeface="Times New Roman"/>
                        </a:rPr>
                        <a:t>Maintaining possession in a numbers up scenario. Emphasis on </a:t>
                      </a:r>
                      <a:r>
                        <a:rPr lang="en" sz="800">
                          <a:latin typeface="Times New Roman"/>
                          <a:ea typeface="Times New Roman"/>
                          <a:cs typeface="Times New Roman"/>
                          <a:sym typeface="Times New Roman"/>
                        </a:rPr>
                        <a:t>quick transition from offense to defense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81125">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Organization &amp; Objective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746725">
                <a:tc>
                  <a:txBody>
                    <a:bodyPr/>
                    <a:lstStyle/>
                    <a:p>
                      <a:pPr indent="0" lvl="0" marL="88900" marR="0" rtl="0" algn="l">
                        <a:spcBef>
                          <a:spcPts val="0"/>
                        </a:spcBef>
                        <a:spcAft>
                          <a:spcPts val="0"/>
                        </a:spcAft>
                        <a:buClr>
                          <a:schemeClr val="dk1"/>
                        </a:buClr>
                        <a:buSzPts val="800"/>
                        <a:buFont typeface="Arial"/>
                        <a:buNone/>
                      </a:pPr>
                      <a:r>
                        <a:rPr lang="en" sz="800">
                          <a:latin typeface="Times New Roman"/>
                          <a:ea typeface="Times New Roman"/>
                          <a:cs typeface="Times New Roman"/>
                          <a:sym typeface="Times New Roman"/>
                        </a:rPr>
                        <a:t>4</a:t>
                      </a:r>
                      <a:r>
                        <a:rPr b="0" lang="en" sz="800" u="none" cap="none" strike="noStrike">
                          <a:latin typeface="Times New Roman"/>
                          <a:ea typeface="Times New Roman"/>
                          <a:cs typeface="Times New Roman"/>
                          <a:sym typeface="Times New Roman"/>
                        </a:rPr>
                        <a:t> </a:t>
                      </a:r>
                      <a:r>
                        <a:rPr lang="en" sz="800">
                          <a:latin typeface="Times New Roman"/>
                          <a:ea typeface="Times New Roman"/>
                          <a:cs typeface="Times New Roman"/>
                          <a:sym typeface="Times New Roman"/>
                        </a:rPr>
                        <a:t>v 2 </a:t>
                      </a:r>
                      <a:r>
                        <a:rPr b="0" lang="en" sz="800" u="none" cap="none" strike="noStrike">
                          <a:latin typeface="Times New Roman"/>
                          <a:ea typeface="Times New Roman"/>
                          <a:cs typeface="Times New Roman"/>
                          <a:sym typeface="Times New Roman"/>
                        </a:rPr>
                        <a:t> to a 12x12 yard box w/ 4 mini nets</a:t>
                      </a:r>
                      <a:r>
                        <a:rPr lang="en" sz="800">
                          <a:latin typeface="Times New Roman"/>
                          <a:ea typeface="Times New Roman"/>
                          <a:cs typeface="Times New Roman"/>
                          <a:sym typeface="Times New Roman"/>
                        </a:rPr>
                        <a:t> </a:t>
                      </a:r>
                      <a:r>
                        <a:rPr b="0" lang="en" sz="800" u="none" cap="none" strike="noStrike">
                          <a:latin typeface="Times New Roman"/>
                          <a:ea typeface="Times New Roman"/>
                          <a:cs typeface="Times New Roman"/>
                          <a:sym typeface="Times New Roman"/>
                        </a:rPr>
                        <a:t>(adjust number of players and </a:t>
                      </a:r>
                      <a:r>
                        <a:rPr lang="en" sz="800">
                          <a:latin typeface="Times New Roman"/>
                          <a:ea typeface="Times New Roman"/>
                          <a:cs typeface="Times New Roman"/>
                          <a:sym typeface="Times New Roman"/>
                        </a:rPr>
                        <a:t>size</a:t>
                      </a:r>
                      <a:r>
                        <a:rPr b="0" lang="en" sz="800" u="none" cap="none" strike="noStrike">
                          <a:latin typeface="Times New Roman"/>
                          <a:ea typeface="Times New Roman"/>
                          <a:cs typeface="Times New Roman"/>
                          <a:sym typeface="Times New Roman"/>
                        </a:rPr>
                        <a:t> of box to your </a:t>
                      </a:r>
                      <a:r>
                        <a:rPr lang="en" sz="800">
                          <a:latin typeface="Times New Roman"/>
                          <a:ea typeface="Times New Roman"/>
                          <a:cs typeface="Times New Roman"/>
                          <a:sym typeface="Times New Roman"/>
                        </a:rPr>
                        <a:t>team's</a:t>
                      </a:r>
                      <a:r>
                        <a:rPr b="0" lang="en" sz="800" u="none" cap="none" strike="noStrike">
                          <a:latin typeface="Times New Roman"/>
                          <a:ea typeface="Times New Roman"/>
                          <a:cs typeface="Times New Roman"/>
                          <a:sym typeface="Times New Roman"/>
                        </a:rPr>
                        <a:t> skill lev</a:t>
                      </a:r>
                      <a:r>
                        <a:rPr lang="en" sz="800">
                          <a:latin typeface="Times New Roman"/>
                          <a:ea typeface="Times New Roman"/>
                          <a:cs typeface="Times New Roman"/>
                          <a:sym typeface="Times New Roman"/>
                        </a:rPr>
                        <a:t>el) . Set up as shown in image. </a:t>
                      </a:r>
                      <a:r>
                        <a:rPr b="0" lang="en" sz="800" u="none" cap="none" strike="noStrike">
                          <a:latin typeface="Times New Roman"/>
                          <a:ea typeface="Times New Roman"/>
                          <a:cs typeface="Times New Roman"/>
                          <a:sym typeface="Times New Roman"/>
                        </a:rPr>
                        <a:t>The 4 offensive players will attempt to collectively connect as many passes as possible without being dispossessed.</a:t>
                      </a:r>
                      <a:r>
                        <a:rPr lang="en" sz="800">
                          <a:latin typeface="Times New Roman"/>
                          <a:ea typeface="Times New Roman"/>
                          <a:cs typeface="Times New Roman"/>
                          <a:sym typeface="Times New Roman"/>
                        </a:rPr>
                        <a:t>Two defenders try to win the ball. When they win it, they try to score as quickly as possible into one of the four small goals. The four attackers can try to win the ball back and resume possession play. Defenders switch with two attackers as they score. (or 60-90 seconds).</a:t>
                      </a:r>
                      <a:endParaRPr sz="800">
                        <a:latin typeface="Times New Roman"/>
                        <a:ea typeface="Times New Roman"/>
                        <a:cs typeface="Times New Roman"/>
                        <a:sym typeface="Times New Roman"/>
                      </a:endParaRPr>
                    </a:p>
                    <a:p>
                      <a:pPr indent="0" lvl="0" marL="88900" marR="0" rtl="0" algn="l">
                        <a:spcBef>
                          <a:spcPts val="0"/>
                        </a:spcBef>
                        <a:spcAft>
                          <a:spcPts val="0"/>
                        </a:spcAft>
                        <a:buClr>
                          <a:schemeClr val="dk1"/>
                        </a:buClr>
                        <a:buSzPts val="800"/>
                        <a:buFont typeface="Arial"/>
                        <a:buNone/>
                      </a:pPr>
                      <a:r>
                        <a:t/>
                      </a:r>
                      <a:endParaRPr sz="800">
                        <a:latin typeface="Times New Roman"/>
                        <a:ea typeface="Times New Roman"/>
                        <a:cs typeface="Times New Roman"/>
                        <a:sym typeface="Times New Roman"/>
                      </a:endParaRPr>
                    </a:p>
                    <a:p>
                      <a:pPr indent="0" lvl="0" marL="88900" marR="0" rtl="0" algn="l">
                        <a:spcBef>
                          <a:spcPts val="0"/>
                        </a:spcBef>
                        <a:spcAft>
                          <a:spcPts val="0"/>
                        </a:spcAft>
                        <a:buClr>
                          <a:schemeClr val="dk1"/>
                        </a:buClr>
                        <a:buSzPts val="800"/>
                        <a:buFont typeface="Arial"/>
                        <a:buNone/>
                      </a:pPr>
                      <a:r>
                        <a:rPr lang="en" sz="800">
                          <a:latin typeface="Times New Roman"/>
                          <a:ea typeface="Times New Roman"/>
                          <a:cs typeface="Times New Roman"/>
                          <a:sym typeface="Times New Roman"/>
                        </a:rPr>
                        <a:t>Can create a point system - 1 point for every 4 passes / 2 points for defender goals</a:t>
                      </a:r>
                      <a:endParaRPr sz="800">
                        <a:latin typeface="Times New Roman"/>
                        <a:ea typeface="Times New Roman"/>
                        <a:cs typeface="Times New Roman"/>
                        <a:sym typeface="Times New Roman"/>
                      </a:endParaRPr>
                    </a:p>
                    <a:p>
                      <a:pPr indent="0" lvl="0" marL="88900" marR="0" rtl="0" algn="l">
                        <a:spcBef>
                          <a:spcPts val="0"/>
                        </a:spcBef>
                        <a:spcAft>
                          <a:spcPts val="0"/>
                        </a:spcAft>
                        <a:buClr>
                          <a:schemeClr val="dk1"/>
                        </a:buClr>
                        <a:buSzPts val="800"/>
                        <a:buFont typeface="Arial"/>
                        <a:buNone/>
                      </a:pPr>
                      <a:r>
                        <a:t/>
                      </a:r>
                      <a:endParaRPr sz="800">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96700">
                <a:tc>
                  <a:txBody>
                    <a:bodyPr/>
                    <a:lstStyle/>
                    <a:p>
                      <a:pPr indent="0" lvl="0" marL="0" marR="0" rtl="0" algn="ctr">
                        <a:spcBef>
                          <a:spcPts val="0"/>
                        </a:spcBef>
                        <a:spcAft>
                          <a:spcPts val="0"/>
                        </a:spcAft>
                        <a:buNone/>
                      </a:pPr>
                      <a:r>
                        <a:rPr b="0" lang="en" sz="800" u="none" cap="none" strike="noStrike">
                          <a:latin typeface="Bebas Neue"/>
                          <a:ea typeface="Bebas Neue"/>
                          <a:cs typeface="Bebas Neue"/>
                          <a:sym typeface="Bebas Neue"/>
                        </a:rPr>
                        <a:t>Progressions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00000">
                <a:tc>
                  <a:txBody>
                    <a:bodyPr/>
                    <a:lstStyle/>
                    <a:p>
                      <a:pPr indent="0" lvl="0" marL="0" marR="0" rtl="0" algn="l">
                        <a:spcBef>
                          <a:spcPts val="0"/>
                        </a:spcBef>
                        <a:spcAft>
                          <a:spcPts val="0"/>
                        </a:spcAft>
                        <a:buNone/>
                      </a:pPr>
                      <a:r>
                        <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4700">
                <a:tc>
                  <a:txBody>
                    <a:bodyPr/>
                    <a:lstStyle/>
                    <a:p>
                      <a:pPr indent="0" lvl="0" marL="0" marR="0" rtl="0" algn="ctr">
                        <a:spcBef>
                          <a:spcPts val="0"/>
                        </a:spcBef>
                        <a:spcAft>
                          <a:spcPts val="0"/>
                        </a:spcAft>
                        <a:buNone/>
                      </a:pPr>
                      <a:r>
                        <a:rPr b="0" lang="en" sz="800" u="none" cap="none" strike="noStrike">
                          <a:latin typeface="Bebas Neue"/>
                          <a:ea typeface="Bebas Neue"/>
                          <a:cs typeface="Bebas Neue"/>
                          <a:sym typeface="Bebas Neue"/>
                        </a:rPr>
                        <a:t>Coaching Points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76625">
                <a:tc>
                  <a:txBody>
                    <a:bodyPr/>
                    <a:lstStyle/>
                    <a:p>
                      <a:pPr indent="0" lvl="0" marL="342900" marR="0" rtl="0" algn="ctr">
                        <a:spcBef>
                          <a:spcPts val="0"/>
                        </a:spcBef>
                        <a:spcAft>
                          <a:spcPts val="0"/>
                        </a:spcAft>
                        <a:buNone/>
                      </a:pPr>
                      <a:r>
                        <a:rPr lang="en" sz="800">
                          <a:latin typeface="Times New Roman"/>
                          <a:ea typeface="Times New Roman"/>
                          <a:cs typeface="Times New Roman"/>
                          <a:sym typeface="Times New Roman"/>
                        </a:rPr>
                        <a:t>Offensive</a:t>
                      </a:r>
                      <a:endParaRPr sz="800">
                        <a:latin typeface="Times New Roman"/>
                        <a:ea typeface="Times New Roman"/>
                        <a:cs typeface="Times New Roman"/>
                        <a:sym typeface="Times New Roman"/>
                      </a:endParaRPr>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Adjust your angle to provide support to the player with the ball</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On your toes and ready to receive. </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Move the ball away from </a:t>
                      </a:r>
                      <a:r>
                        <a:rPr lang="en" sz="800">
                          <a:latin typeface="Times New Roman"/>
                          <a:ea typeface="Times New Roman"/>
                          <a:cs typeface="Times New Roman"/>
                          <a:sym typeface="Times New Roman"/>
                        </a:rPr>
                        <a:t>pressure</a:t>
                      </a:r>
                      <a:endParaRPr sz="800">
                        <a:latin typeface="Times New Roman"/>
                        <a:ea typeface="Times New Roman"/>
                        <a:cs typeface="Times New Roman"/>
                        <a:sym typeface="Times New Roman"/>
                      </a:endParaRPr>
                    </a:p>
                    <a:p>
                      <a:pPr indent="-127000" lvl="0" marL="215900" marR="0" rtl="0" algn="l">
                        <a:spcBef>
                          <a:spcPts val="0"/>
                        </a:spcBef>
                        <a:spcAft>
                          <a:spcPts val="0"/>
                        </a:spcAft>
                        <a:buSzPts val="800"/>
                        <a:buFont typeface="Times New Roman"/>
                        <a:buChar char="•"/>
                      </a:pPr>
                      <a:r>
                        <a:rPr lang="en" sz="800">
                          <a:latin typeface="Times New Roman"/>
                          <a:ea typeface="Times New Roman"/>
                          <a:cs typeface="Times New Roman"/>
                          <a:sym typeface="Times New Roman"/>
                        </a:rPr>
                        <a:t>Quick transitions - attack to defense and defense to attack</a:t>
                      </a:r>
                      <a:endParaRPr sz="800">
                        <a:latin typeface="Times New Roman"/>
                        <a:ea typeface="Times New Roman"/>
                        <a:cs typeface="Times New Roman"/>
                        <a:sym typeface="Times New Roman"/>
                      </a:endParaRPr>
                    </a:p>
                    <a:p>
                      <a:pPr indent="-127000" lvl="0" marL="215900" marR="0" rtl="0" algn="l">
                        <a:spcBef>
                          <a:spcPts val="0"/>
                        </a:spcBef>
                        <a:spcAft>
                          <a:spcPts val="0"/>
                        </a:spcAft>
                        <a:buSzPts val="800"/>
                        <a:buFont typeface="Times New Roman"/>
                        <a:buChar char="•"/>
                      </a:pPr>
                      <a:r>
                        <a:rPr lang="en" sz="800">
                          <a:latin typeface="Times New Roman"/>
                          <a:ea typeface="Times New Roman"/>
                          <a:cs typeface="Times New Roman"/>
                          <a:sym typeface="Times New Roman"/>
                        </a:rPr>
                        <a:t>Defense - pressure cover principles</a:t>
                      </a:r>
                      <a:endParaRPr sz="800">
                        <a:latin typeface="Times New Roman"/>
                        <a:ea typeface="Times New Roman"/>
                        <a:cs typeface="Times New Roman"/>
                        <a:sym typeface="Times New Roman"/>
                      </a:endParaRPr>
                    </a:p>
                    <a:p>
                      <a:pPr indent="0" lvl="0" marL="0" marR="0" rtl="0" algn="l">
                        <a:spcBef>
                          <a:spcPts val="0"/>
                        </a:spcBef>
                        <a:spcAft>
                          <a:spcPts val="0"/>
                        </a:spcAft>
                        <a:buNone/>
                      </a:pPr>
                      <a:r>
                        <a:t/>
                      </a:r>
                      <a:endParaRPr sz="800">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844" name="Google Shape;844;p40"/>
          <p:cNvSpPr/>
          <p:nvPr/>
        </p:nvSpPr>
        <p:spPr>
          <a:xfrm>
            <a:off x="2638946" y="3036726"/>
            <a:ext cx="2034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Soccer Ball PNG Transparent Image" id="845" name="Google Shape;845;p40"/>
          <p:cNvPicPr preferRelativeResize="0"/>
          <p:nvPr/>
        </p:nvPicPr>
        <p:blipFill rotWithShape="1">
          <a:blip r:embed="rId3">
            <a:alphaModFix/>
          </a:blip>
          <a:srcRect b="0" l="0" r="0" t="0"/>
          <a:stretch/>
        </p:blipFill>
        <p:spPr>
          <a:xfrm>
            <a:off x="2497625" y="1559999"/>
            <a:ext cx="141325" cy="140600"/>
          </a:xfrm>
          <a:prstGeom prst="rect">
            <a:avLst/>
          </a:prstGeom>
          <a:noFill/>
          <a:ln>
            <a:noFill/>
          </a:ln>
        </p:spPr>
      </p:pic>
      <p:cxnSp>
        <p:nvCxnSpPr>
          <p:cNvPr id="846" name="Google Shape;846;p40"/>
          <p:cNvCxnSpPr/>
          <p:nvPr/>
        </p:nvCxnSpPr>
        <p:spPr>
          <a:xfrm flipH="1">
            <a:off x="1981721" y="1739941"/>
            <a:ext cx="366000" cy="294900"/>
          </a:xfrm>
          <a:prstGeom prst="straightConnector1">
            <a:avLst/>
          </a:prstGeom>
          <a:noFill/>
          <a:ln cap="flat" cmpd="sng" w="28575">
            <a:solidFill>
              <a:schemeClr val="dk1"/>
            </a:solidFill>
            <a:prstDash val="dot"/>
            <a:miter lim="800000"/>
            <a:headEnd len="sm" w="sm" type="none"/>
            <a:tailEnd len="med" w="med" type="triangle"/>
          </a:ln>
        </p:spPr>
      </p:cxnSp>
      <p:sp>
        <p:nvSpPr>
          <p:cNvPr id="847" name="Google Shape;847;p40"/>
          <p:cNvSpPr/>
          <p:nvPr/>
        </p:nvSpPr>
        <p:spPr>
          <a:xfrm>
            <a:off x="3659621" y="2112901"/>
            <a:ext cx="2034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48" name="Google Shape;848;p40"/>
          <p:cNvSpPr/>
          <p:nvPr/>
        </p:nvSpPr>
        <p:spPr>
          <a:xfrm>
            <a:off x="2638946" y="1356801"/>
            <a:ext cx="2034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49" name="Google Shape;849;p40"/>
          <p:cNvSpPr/>
          <p:nvPr/>
        </p:nvSpPr>
        <p:spPr>
          <a:xfrm>
            <a:off x="1619496" y="2112901"/>
            <a:ext cx="203400" cy="155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50" name="Google Shape;850;p40"/>
          <p:cNvSpPr/>
          <p:nvPr/>
        </p:nvSpPr>
        <p:spPr>
          <a:xfrm>
            <a:off x="2726412" y="2037447"/>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latin typeface="Bebas Neue"/>
                <a:ea typeface="Bebas Neue"/>
                <a:cs typeface="Bebas Neue"/>
                <a:sym typeface="Bebas Neue"/>
              </a:rPr>
              <a:t>D</a:t>
            </a:r>
            <a:endParaRPr/>
          </a:p>
        </p:txBody>
      </p:sp>
      <p:sp>
        <p:nvSpPr>
          <p:cNvPr id="851" name="Google Shape;851;p40"/>
          <p:cNvSpPr/>
          <p:nvPr/>
        </p:nvSpPr>
        <p:spPr>
          <a:xfrm>
            <a:off x="766577" y="1899755"/>
            <a:ext cx="582000" cy="582000"/>
          </a:xfrm>
          <a:prstGeom prst="chord">
            <a:avLst>
              <a:gd fmla="val 5219718" name="adj1"/>
              <a:gd fmla="val 16341097" name="adj2"/>
            </a:avLst>
          </a:prstGeom>
          <a:solidFill>
            <a:srgbClr val="A5A5A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52" name="Google Shape;852;p40"/>
          <p:cNvSpPr/>
          <p:nvPr/>
        </p:nvSpPr>
        <p:spPr>
          <a:xfrm rot="5400000">
            <a:off x="2481839" y="607105"/>
            <a:ext cx="582000" cy="582000"/>
          </a:xfrm>
          <a:prstGeom prst="chord">
            <a:avLst>
              <a:gd fmla="val 5219718" name="adj1"/>
              <a:gd fmla="val 16341097" name="adj2"/>
            </a:avLst>
          </a:prstGeom>
          <a:solidFill>
            <a:srgbClr val="A5A5A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53" name="Google Shape;853;p40"/>
          <p:cNvSpPr/>
          <p:nvPr/>
        </p:nvSpPr>
        <p:spPr>
          <a:xfrm rot="-5400000">
            <a:off x="2449652" y="3357480"/>
            <a:ext cx="582000" cy="582000"/>
          </a:xfrm>
          <a:prstGeom prst="chord">
            <a:avLst>
              <a:gd fmla="val 5219718" name="adj1"/>
              <a:gd fmla="val 16341097" name="adj2"/>
            </a:avLst>
          </a:prstGeom>
          <a:solidFill>
            <a:srgbClr val="A5A5A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54" name="Google Shape;854;p40"/>
          <p:cNvSpPr/>
          <p:nvPr/>
        </p:nvSpPr>
        <p:spPr>
          <a:xfrm rot="10800000">
            <a:off x="4126664" y="1899755"/>
            <a:ext cx="582000" cy="582000"/>
          </a:xfrm>
          <a:prstGeom prst="chord">
            <a:avLst>
              <a:gd fmla="val 5219718" name="adj1"/>
              <a:gd fmla="val 16341097" name="adj2"/>
            </a:avLst>
          </a:prstGeom>
          <a:solidFill>
            <a:srgbClr val="A5A5A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55" name="Google Shape;855;p40"/>
          <p:cNvSpPr/>
          <p:nvPr/>
        </p:nvSpPr>
        <p:spPr>
          <a:xfrm>
            <a:off x="3103787" y="2418447"/>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latin typeface="Bebas Neue"/>
                <a:ea typeface="Bebas Neue"/>
                <a:cs typeface="Bebas Neue"/>
                <a:sym typeface="Bebas Neue"/>
              </a:rPr>
              <a:t>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graphicFrame>
        <p:nvGraphicFramePr>
          <p:cNvPr id="860" name="Google Shape;860;p41"/>
          <p:cNvGraphicFramePr/>
          <p:nvPr/>
        </p:nvGraphicFramePr>
        <p:xfrm>
          <a:off x="5689321" y="497962"/>
          <a:ext cx="3000000" cy="3000000"/>
        </p:xfrm>
        <a:graphic>
          <a:graphicData uri="http://schemas.openxmlformats.org/drawingml/2006/table">
            <a:tbl>
              <a:tblPr bandRow="1" firstRow="1">
                <a:noFill/>
                <a:tableStyleId>{2937F1F6-3F89-4163-B851-2338728D8C83}</a:tableStyleId>
              </a:tblPr>
              <a:tblGrid>
                <a:gridCol w="2691200"/>
              </a:tblGrid>
              <a:tr h="205750">
                <a:tc>
                  <a:txBody>
                    <a:bodyPr/>
                    <a:lstStyle/>
                    <a:p>
                      <a:pPr indent="0" lvl="0" marL="0" marR="0" rtl="0" algn="ctr">
                        <a:spcBef>
                          <a:spcPts val="0"/>
                        </a:spcBef>
                        <a:spcAft>
                          <a:spcPts val="0"/>
                        </a:spcAft>
                        <a:buNone/>
                      </a:pPr>
                      <a:r>
                        <a:rPr b="0" lang="en" sz="1200" u="none" cap="none" strike="noStrike">
                          <a:latin typeface="Bebas Neue"/>
                          <a:ea typeface="Bebas Neue"/>
                          <a:cs typeface="Bebas Neue"/>
                          <a:sym typeface="Bebas Neue"/>
                        </a:rPr>
                        <a:t>3 team possession</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4C2F4"/>
                    </a:solidFill>
                  </a:tcPr>
                </a:tc>
              </a:tr>
              <a:tr h="205750">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Purpose: </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14300">
                <a:tc>
                  <a:txBody>
                    <a:bodyPr/>
                    <a:lstStyle/>
                    <a:p>
                      <a:pPr indent="-120650" lvl="0" marL="127000" marR="0" rtl="0" algn="l">
                        <a:spcBef>
                          <a:spcPts val="0"/>
                        </a:spcBef>
                        <a:spcAft>
                          <a:spcPts val="0"/>
                        </a:spcAft>
                        <a:buClr>
                          <a:schemeClr val="dk1"/>
                        </a:buClr>
                        <a:buSzPts val="900"/>
                        <a:buFont typeface="Arial"/>
                        <a:buChar char="•"/>
                      </a:pPr>
                      <a:r>
                        <a:rPr b="0" lang="en" sz="900" u="none" cap="none" strike="noStrike">
                          <a:latin typeface="Times New Roman"/>
                          <a:ea typeface="Times New Roman"/>
                          <a:cs typeface="Times New Roman"/>
                          <a:sym typeface="Times New Roman"/>
                        </a:rPr>
                        <a:t>Possessing the ball in numbers up situations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900"/>
                        <a:buFont typeface="Bebas Neue"/>
                        <a:buNone/>
                      </a:pPr>
                      <a:r>
                        <a:rPr b="0" lang="en" sz="900" u="none" cap="none" strike="noStrike">
                          <a:latin typeface="Bebas Neue"/>
                          <a:ea typeface="Bebas Neue"/>
                          <a:cs typeface="Bebas Neue"/>
                          <a:sym typeface="Bebas Neue"/>
                        </a:rPr>
                        <a:t>Organization &amp; Objective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84725">
                <a:tc>
                  <a:txBody>
                    <a:bodyPr/>
                    <a:lstStyle/>
                    <a:p>
                      <a:pPr indent="0" lvl="0" marL="0" marR="0" rtl="0" algn="l">
                        <a:spcBef>
                          <a:spcPts val="0"/>
                        </a:spcBef>
                        <a:spcAft>
                          <a:spcPts val="0"/>
                        </a:spcAft>
                        <a:buClr>
                          <a:schemeClr val="dk1"/>
                        </a:buClr>
                        <a:buSzPts val="900"/>
                        <a:buFont typeface="Arial"/>
                        <a:buNone/>
                      </a:pPr>
                      <a:r>
                        <a:rPr b="0" lang="en" sz="900" u="none" cap="none" strike="noStrike">
                          <a:latin typeface="Bebas Neue"/>
                          <a:ea typeface="Bebas Neue"/>
                          <a:cs typeface="Bebas Neue"/>
                          <a:sym typeface="Bebas Neue"/>
                        </a:rPr>
                        <a:t>SETUP: </a:t>
                      </a:r>
                      <a:r>
                        <a:rPr b="0" lang="en" sz="900" u="none" cap="none" strike="noStrike">
                          <a:latin typeface="Times New Roman"/>
                          <a:ea typeface="Times New Roman"/>
                          <a:cs typeface="Times New Roman"/>
                          <a:sym typeface="Times New Roman"/>
                        </a:rPr>
                        <a:t>30x30 yard grid. 3 teams of 3-4 players. 2 teams will begin on offense and work together to complete as many passes as possible against the defensive team. Every 5 passes is a point for each of the two teams. Defensive team will remain in for 1.5 minutes. If they are to win the ball, they can pass to coach to earn themselves a point. Rotate defensive group.</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14300">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Progressions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133350" lvl="0" marL="215900" marR="0" rtl="0" algn="l">
                        <a:spcBef>
                          <a:spcPts val="0"/>
                        </a:spcBef>
                        <a:spcAft>
                          <a:spcPts val="0"/>
                        </a:spcAft>
                        <a:buClr>
                          <a:schemeClr val="dk1"/>
                        </a:buClr>
                        <a:buSzPts val="900"/>
                        <a:buFont typeface="Arial"/>
                        <a:buChar char="•"/>
                      </a:pPr>
                      <a:r>
                        <a:rPr lang="en" sz="900" u="none" cap="none" strike="noStrike">
                          <a:latin typeface="Times New Roman"/>
                          <a:ea typeface="Times New Roman"/>
                          <a:cs typeface="Times New Roman"/>
                          <a:sym typeface="Times New Roman"/>
                        </a:rPr>
                        <a:t>Alternate passes between teams. If White and Black are on offense, black must play white and white must play black. 5 passes is still a point.</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Coaching Points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133350" lvl="0" marL="215900" marR="0" rtl="0" algn="l">
                        <a:spcBef>
                          <a:spcPts val="0"/>
                        </a:spcBef>
                        <a:spcAft>
                          <a:spcPts val="0"/>
                        </a:spcAft>
                        <a:buClr>
                          <a:schemeClr val="dk1"/>
                        </a:buClr>
                        <a:buSzPts val="900"/>
                        <a:buFont typeface="Arial"/>
                        <a:buChar char="•"/>
                      </a:pPr>
                      <a:r>
                        <a:rPr lang="en" sz="900" u="none" cap="none" strike="noStrike">
                          <a:latin typeface="Times New Roman"/>
                          <a:ea typeface="Times New Roman"/>
                          <a:cs typeface="Times New Roman"/>
                          <a:sym typeface="Times New Roman"/>
                        </a:rPr>
                        <a:t>Move out of dead space. Put yourself in a supportive position. </a:t>
                      </a:r>
                      <a:endParaRPr sz="1100"/>
                    </a:p>
                    <a:p>
                      <a:pPr indent="-133350" lvl="0" marL="215900" marR="0" rtl="0" algn="l">
                        <a:spcBef>
                          <a:spcPts val="0"/>
                        </a:spcBef>
                        <a:spcAft>
                          <a:spcPts val="0"/>
                        </a:spcAft>
                        <a:buClr>
                          <a:schemeClr val="dk1"/>
                        </a:buClr>
                        <a:buSzPts val="900"/>
                        <a:buFont typeface="Arial"/>
                        <a:buChar char="•"/>
                      </a:pPr>
                      <a:r>
                        <a:rPr lang="en" sz="900" u="none" cap="none" strike="noStrike">
                          <a:latin typeface="Times New Roman"/>
                          <a:ea typeface="Times New Roman"/>
                          <a:cs typeface="Times New Roman"/>
                          <a:sym typeface="Times New Roman"/>
                        </a:rPr>
                        <a:t>Play with urgency and move the ball away from pressure.</a:t>
                      </a:r>
                      <a:endParaRPr sz="1100"/>
                    </a:p>
                    <a:p>
                      <a:pPr indent="-133350" lvl="0" marL="215900" marR="0" rtl="0" algn="l">
                        <a:spcBef>
                          <a:spcPts val="0"/>
                        </a:spcBef>
                        <a:spcAft>
                          <a:spcPts val="0"/>
                        </a:spcAft>
                        <a:buClr>
                          <a:schemeClr val="dk1"/>
                        </a:buClr>
                        <a:buSzPts val="900"/>
                        <a:buFont typeface="Arial"/>
                        <a:buChar char="•"/>
                      </a:pPr>
                      <a:r>
                        <a:rPr lang="en" sz="900" u="none" cap="none" strike="noStrike">
                          <a:latin typeface="Times New Roman"/>
                          <a:ea typeface="Times New Roman"/>
                          <a:cs typeface="Times New Roman"/>
                          <a:sym typeface="Times New Roman"/>
                        </a:rPr>
                        <a:t>All passing coaching points. Accurate, weighted passes. Players always ready to receive. </a:t>
                      </a:r>
                      <a:endParaRPr sz="900" u="none" cap="none" strike="noStrike">
                        <a:latin typeface="Open Sans Light"/>
                        <a:ea typeface="Open Sans Light"/>
                        <a:cs typeface="Open Sans Light"/>
                        <a:sym typeface="Open Sans Light"/>
                      </a:endParaRPr>
                    </a:p>
                    <a:p>
                      <a:pPr indent="-76200" lvl="0" marL="215900" marR="0" rtl="0" algn="l">
                        <a:spcBef>
                          <a:spcPts val="0"/>
                        </a:spcBef>
                        <a:spcAft>
                          <a:spcPts val="0"/>
                        </a:spcAft>
                        <a:buClr>
                          <a:schemeClr val="dk1"/>
                        </a:buClr>
                        <a:buSzPts val="900"/>
                        <a:buFont typeface="Arial"/>
                        <a:buNone/>
                      </a:pPr>
                      <a:r>
                        <a:t/>
                      </a:r>
                      <a:endParaRPr sz="900" u="none" cap="none" strike="noStrike">
                        <a:latin typeface="Open Sans Light"/>
                        <a:ea typeface="Open Sans Light"/>
                        <a:cs typeface="Open Sans Light"/>
                        <a:sym typeface="Open Sans Light"/>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861" name="Google Shape;861;p41"/>
          <p:cNvSpPr/>
          <p:nvPr/>
        </p:nvSpPr>
        <p:spPr>
          <a:xfrm>
            <a:off x="1243739" y="1040324"/>
            <a:ext cx="2625000" cy="2637900"/>
          </a:xfrm>
          <a:prstGeom prst="rect">
            <a:avLst/>
          </a:prstGeom>
          <a:noFill/>
          <a:ln cap="flat" cmpd="sng" w="1905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862" name="Google Shape;862;p41"/>
          <p:cNvGrpSpPr/>
          <p:nvPr/>
        </p:nvGrpSpPr>
        <p:grpSpPr>
          <a:xfrm>
            <a:off x="4495365" y="1543742"/>
            <a:ext cx="567345" cy="1630937"/>
            <a:chOff x="6682857" y="3513940"/>
            <a:chExt cx="756460" cy="2174583"/>
          </a:xfrm>
        </p:grpSpPr>
        <p:grpSp>
          <p:nvGrpSpPr>
            <p:cNvPr id="863" name="Google Shape;863;p41"/>
            <p:cNvGrpSpPr/>
            <p:nvPr/>
          </p:nvGrpSpPr>
          <p:grpSpPr>
            <a:xfrm>
              <a:off x="6683070" y="3513940"/>
              <a:ext cx="756247" cy="2174583"/>
              <a:chOff x="11278940" y="1515355"/>
              <a:chExt cx="756247" cy="1845839"/>
            </a:xfrm>
          </p:grpSpPr>
          <p:grpSp>
            <p:nvGrpSpPr>
              <p:cNvPr id="864" name="Google Shape;864;p41"/>
              <p:cNvGrpSpPr/>
              <p:nvPr/>
            </p:nvGrpSpPr>
            <p:grpSpPr>
              <a:xfrm>
                <a:off x="11278940" y="1515355"/>
                <a:ext cx="158400" cy="1845839"/>
                <a:chOff x="11423710" y="1839191"/>
                <a:chExt cx="158400" cy="1585500"/>
              </a:xfrm>
            </p:grpSpPr>
            <p:cxnSp>
              <p:nvCxnSpPr>
                <p:cNvPr id="865" name="Google Shape;865;p41"/>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866" name="Google Shape;866;p41"/>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867" name="Google Shape;867;p41"/>
              <p:cNvSpPr txBox="1"/>
              <p:nvPr/>
            </p:nvSpPr>
            <p:spPr>
              <a:xfrm>
                <a:off x="11415687" y="2389968"/>
                <a:ext cx="619500" cy="121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700">
                    <a:solidFill>
                      <a:schemeClr val="dk1"/>
                    </a:solidFill>
                    <a:latin typeface="Open Sans Light"/>
                    <a:ea typeface="Open Sans Light"/>
                    <a:cs typeface="Open Sans Light"/>
                    <a:sym typeface="Open Sans Light"/>
                  </a:rPr>
                  <a:t>30 yd</a:t>
                </a:r>
                <a:endParaRPr sz="1100"/>
              </a:p>
            </p:txBody>
          </p:sp>
        </p:grpSp>
        <p:cxnSp>
          <p:nvCxnSpPr>
            <p:cNvPr id="868" name="Google Shape;868;p41"/>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grpSp>
        <p:nvGrpSpPr>
          <p:cNvPr id="869" name="Google Shape;869;p41"/>
          <p:cNvGrpSpPr/>
          <p:nvPr/>
        </p:nvGrpSpPr>
        <p:grpSpPr>
          <a:xfrm rot="-5400000">
            <a:off x="2362495" y="-309432"/>
            <a:ext cx="387013" cy="1630937"/>
            <a:chOff x="6682857" y="3513940"/>
            <a:chExt cx="516018" cy="2174583"/>
          </a:xfrm>
        </p:grpSpPr>
        <p:grpSp>
          <p:nvGrpSpPr>
            <p:cNvPr id="870" name="Google Shape;870;p41"/>
            <p:cNvGrpSpPr/>
            <p:nvPr/>
          </p:nvGrpSpPr>
          <p:grpSpPr>
            <a:xfrm>
              <a:off x="6683070" y="3513940"/>
              <a:ext cx="515805" cy="2174583"/>
              <a:chOff x="11278940" y="1515355"/>
              <a:chExt cx="515805" cy="1845839"/>
            </a:xfrm>
          </p:grpSpPr>
          <p:grpSp>
            <p:nvGrpSpPr>
              <p:cNvPr id="871" name="Google Shape;871;p41"/>
              <p:cNvGrpSpPr/>
              <p:nvPr/>
            </p:nvGrpSpPr>
            <p:grpSpPr>
              <a:xfrm>
                <a:off x="11278940" y="1515355"/>
                <a:ext cx="158400" cy="1845839"/>
                <a:chOff x="11423710" y="1839191"/>
                <a:chExt cx="158400" cy="1585500"/>
              </a:xfrm>
            </p:grpSpPr>
            <p:cxnSp>
              <p:nvCxnSpPr>
                <p:cNvPr id="872" name="Google Shape;872;p41"/>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873" name="Google Shape;873;p41"/>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874" name="Google Shape;874;p41"/>
              <p:cNvSpPr txBox="1"/>
              <p:nvPr/>
            </p:nvSpPr>
            <p:spPr>
              <a:xfrm rot="5400000">
                <a:off x="11459945" y="2376882"/>
                <a:ext cx="525900" cy="143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700">
                    <a:solidFill>
                      <a:schemeClr val="dk1"/>
                    </a:solidFill>
                    <a:latin typeface="Open Sans Light"/>
                    <a:ea typeface="Open Sans Light"/>
                    <a:cs typeface="Open Sans Light"/>
                    <a:sym typeface="Open Sans Light"/>
                  </a:rPr>
                  <a:t>30 yd</a:t>
                </a:r>
                <a:endParaRPr sz="1100"/>
              </a:p>
            </p:txBody>
          </p:sp>
        </p:grpSp>
        <p:cxnSp>
          <p:nvCxnSpPr>
            <p:cNvPr id="875" name="Google Shape;875;p41"/>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876" name="Google Shape;876;p41"/>
          <p:cNvSpPr/>
          <p:nvPr/>
        </p:nvSpPr>
        <p:spPr>
          <a:xfrm>
            <a:off x="1623677" y="1426946"/>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77" name="Google Shape;877;p41"/>
          <p:cNvSpPr/>
          <p:nvPr/>
        </p:nvSpPr>
        <p:spPr>
          <a:xfrm>
            <a:off x="2026125" y="1807754"/>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78" name="Google Shape;878;p41"/>
          <p:cNvSpPr/>
          <p:nvPr/>
        </p:nvSpPr>
        <p:spPr>
          <a:xfrm>
            <a:off x="3236640" y="1426946"/>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79" name="Google Shape;879;p41"/>
          <p:cNvSpPr/>
          <p:nvPr/>
        </p:nvSpPr>
        <p:spPr>
          <a:xfrm>
            <a:off x="2680787" y="1662931"/>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80" name="Google Shape;880;p41"/>
          <p:cNvSpPr/>
          <p:nvPr/>
        </p:nvSpPr>
        <p:spPr>
          <a:xfrm>
            <a:off x="2739230" y="1863803"/>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81" name="Google Shape;881;p41"/>
          <p:cNvSpPr/>
          <p:nvPr/>
        </p:nvSpPr>
        <p:spPr>
          <a:xfrm>
            <a:off x="2198732" y="1310062"/>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82" name="Google Shape;882;p41"/>
          <p:cNvSpPr/>
          <p:nvPr/>
        </p:nvSpPr>
        <p:spPr>
          <a:xfrm>
            <a:off x="1544553" y="2310082"/>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83" name="Google Shape;883;p41"/>
          <p:cNvSpPr/>
          <p:nvPr/>
        </p:nvSpPr>
        <p:spPr>
          <a:xfrm>
            <a:off x="2991885" y="2993329"/>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84" name="Google Shape;884;p41"/>
          <p:cNvSpPr/>
          <p:nvPr/>
        </p:nvSpPr>
        <p:spPr>
          <a:xfrm>
            <a:off x="2396722" y="2368524"/>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85" name="Google Shape;885;p41"/>
          <p:cNvSpPr/>
          <p:nvPr/>
        </p:nvSpPr>
        <p:spPr>
          <a:xfrm>
            <a:off x="1564987" y="3285773"/>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86" name="Google Shape;886;p41"/>
          <p:cNvSpPr/>
          <p:nvPr/>
        </p:nvSpPr>
        <p:spPr>
          <a:xfrm>
            <a:off x="3425662" y="2817981"/>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87" name="Google Shape;887;p41"/>
          <p:cNvSpPr/>
          <p:nvPr/>
        </p:nvSpPr>
        <p:spPr>
          <a:xfrm>
            <a:off x="2797672" y="1276737"/>
            <a:ext cx="116700" cy="1167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Soccer Ball PNG Transparent Image" id="888" name="Google Shape;888;p41"/>
          <p:cNvPicPr preferRelativeResize="0"/>
          <p:nvPr/>
        </p:nvPicPr>
        <p:blipFill rotWithShape="1">
          <a:blip r:embed="rId3">
            <a:alphaModFix/>
          </a:blip>
          <a:srcRect b="0" l="0" r="0" t="0"/>
          <a:stretch/>
        </p:blipFill>
        <p:spPr>
          <a:xfrm>
            <a:off x="2262488" y="1485389"/>
            <a:ext cx="106258" cy="105709"/>
          </a:xfrm>
          <a:prstGeom prst="rect">
            <a:avLst/>
          </a:prstGeom>
          <a:noFill/>
          <a:ln>
            <a:noFill/>
          </a:ln>
        </p:spPr>
      </p:pic>
      <p:cxnSp>
        <p:nvCxnSpPr>
          <p:cNvPr id="889" name="Google Shape;889;p41"/>
          <p:cNvCxnSpPr/>
          <p:nvPr/>
        </p:nvCxnSpPr>
        <p:spPr>
          <a:xfrm>
            <a:off x="2323371" y="1697015"/>
            <a:ext cx="73500" cy="613200"/>
          </a:xfrm>
          <a:prstGeom prst="straightConnector1">
            <a:avLst/>
          </a:prstGeom>
          <a:noFill/>
          <a:ln cap="flat" cmpd="sng" w="28575">
            <a:solidFill>
              <a:schemeClr val="dk1"/>
            </a:solidFill>
            <a:prstDash val="solid"/>
            <a:miter lim="800000"/>
            <a:headEnd len="sm" w="sm" type="none"/>
            <a:tailEnd len="med" w="med" type="triangle"/>
          </a:ln>
        </p:spPr>
      </p:cxnSp>
      <p:cxnSp>
        <p:nvCxnSpPr>
          <p:cNvPr id="890" name="Google Shape;890;p41"/>
          <p:cNvCxnSpPr/>
          <p:nvPr/>
        </p:nvCxnSpPr>
        <p:spPr>
          <a:xfrm flipH="1">
            <a:off x="1835890" y="2571542"/>
            <a:ext cx="497400" cy="459900"/>
          </a:xfrm>
          <a:prstGeom prst="straightConnector1">
            <a:avLst/>
          </a:prstGeom>
          <a:noFill/>
          <a:ln cap="flat" cmpd="sng" w="28575">
            <a:solidFill>
              <a:schemeClr val="dk1"/>
            </a:solidFill>
            <a:prstDash val="solid"/>
            <a:miter lim="800000"/>
            <a:headEnd len="sm" w="sm" type="none"/>
            <a:tailEnd len="med" w="med" type="triangle"/>
          </a:ln>
        </p:spPr>
      </p:cxnSp>
      <p:cxnSp>
        <p:nvCxnSpPr>
          <p:cNvPr id="891" name="Google Shape;891;p41"/>
          <p:cNvCxnSpPr/>
          <p:nvPr/>
        </p:nvCxnSpPr>
        <p:spPr>
          <a:xfrm>
            <a:off x="2528639" y="2511447"/>
            <a:ext cx="431700" cy="482100"/>
          </a:xfrm>
          <a:prstGeom prst="straightConnector1">
            <a:avLst/>
          </a:prstGeom>
          <a:noFill/>
          <a:ln cap="flat" cmpd="sng" w="28575">
            <a:solidFill>
              <a:schemeClr val="dk1"/>
            </a:solidFill>
            <a:prstDash val="solid"/>
            <a:miter lim="800000"/>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graphicFrame>
        <p:nvGraphicFramePr>
          <p:cNvPr id="896" name="Google Shape;896;p42"/>
          <p:cNvGraphicFramePr/>
          <p:nvPr/>
        </p:nvGraphicFramePr>
        <p:xfrm>
          <a:off x="5689721" y="817912"/>
          <a:ext cx="3000000" cy="3000000"/>
        </p:xfrm>
        <a:graphic>
          <a:graphicData uri="http://schemas.openxmlformats.org/drawingml/2006/table">
            <a:tbl>
              <a:tblPr bandRow="1" firstRow="1">
                <a:noFill/>
                <a:tableStyleId>{2937F1F6-3F89-4163-B851-2338728D8C83}</a:tableStyleId>
              </a:tblPr>
              <a:tblGrid>
                <a:gridCol w="2691200"/>
              </a:tblGrid>
              <a:tr h="205750">
                <a:tc>
                  <a:txBody>
                    <a:bodyPr/>
                    <a:lstStyle/>
                    <a:p>
                      <a:pPr indent="0" lvl="0" marL="0" marR="0" rtl="0" algn="ctr">
                        <a:spcBef>
                          <a:spcPts val="0"/>
                        </a:spcBef>
                        <a:spcAft>
                          <a:spcPts val="0"/>
                        </a:spcAft>
                        <a:buNone/>
                      </a:pPr>
                      <a:r>
                        <a:rPr lang="en" sz="1200">
                          <a:latin typeface="Bebas Neue"/>
                          <a:ea typeface="Bebas Neue"/>
                          <a:cs typeface="Bebas Neue"/>
                          <a:sym typeface="Bebas Neue"/>
                        </a:rPr>
                        <a:t>3v3 + Targets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4C2F4"/>
                    </a:solidFill>
                  </a:tcPr>
                </a:tc>
              </a:tr>
              <a:tr h="205750">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Purpose: </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14300">
                <a:tc>
                  <a:txBody>
                    <a:bodyPr/>
                    <a:lstStyle/>
                    <a:p>
                      <a:pPr indent="-120650" lvl="0" marL="127000" marR="0" rtl="0" algn="l">
                        <a:spcBef>
                          <a:spcPts val="0"/>
                        </a:spcBef>
                        <a:spcAft>
                          <a:spcPts val="0"/>
                        </a:spcAft>
                        <a:buClr>
                          <a:schemeClr val="dk1"/>
                        </a:buClr>
                        <a:buSzPts val="900"/>
                        <a:buFont typeface="Arial"/>
                        <a:buChar char="•"/>
                      </a:pPr>
                      <a:r>
                        <a:rPr lang="en" sz="900">
                          <a:latin typeface="Times New Roman"/>
                          <a:ea typeface="Times New Roman"/>
                          <a:cs typeface="Times New Roman"/>
                          <a:sym typeface="Times New Roman"/>
                        </a:rPr>
                        <a:t>Improve passing through traffic and switching point of attack</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900"/>
                        <a:buFont typeface="Bebas Neue"/>
                        <a:buNone/>
                      </a:pPr>
                      <a:r>
                        <a:rPr b="0" lang="en" sz="900" u="none" cap="none" strike="noStrike">
                          <a:latin typeface="Bebas Neue"/>
                          <a:ea typeface="Bebas Neue"/>
                          <a:cs typeface="Bebas Neue"/>
                          <a:sym typeface="Bebas Neue"/>
                        </a:rPr>
                        <a:t>Organization &amp; Objective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84725">
                <a:tc>
                  <a:txBody>
                    <a:bodyPr/>
                    <a:lstStyle/>
                    <a:p>
                      <a:pPr indent="0" lvl="0" marL="0" marR="0" rtl="0" algn="l">
                        <a:spcBef>
                          <a:spcPts val="0"/>
                        </a:spcBef>
                        <a:spcAft>
                          <a:spcPts val="0"/>
                        </a:spcAft>
                        <a:buClr>
                          <a:schemeClr val="dk1"/>
                        </a:buClr>
                        <a:buSzPts val="900"/>
                        <a:buFont typeface="Arial"/>
                        <a:buNone/>
                      </a:pPr>
                      <a:r>
                        <a:rPr b="0" lang="en" sz="900" u="none" cap="none" strike="noStrike">
                          <a:latin typeface="Bebas Neue"/>
                          <a:ea typeface="Bebas Neue"/>
                          <a:cs typeface="Bebas Neue"/>
                          <a:sym typeface="Bebas Neue"/>
                        </a:rPr>
                        <a:t>SETUP: </a:t>
                      </a:r>
                      <a:r>
                        <a:rPr b="0" lang="en" sz="900" u="none" cap="none" strike="noStrike">
                          <a:latin typeface="Times New Roman"/>
                          <a:ea typeface="Times New Roman"/>
                          <a:cs typeface="Times New Roman"/>
                          <a:sym typeface="Times New Roman"/>
                        </a:rPr>
                        <a:t>30x30 yard grid. </a:t>
                      </a:r>
                      <a:r>
                        <a:rPr lang="en" sz="900">
                          <a:latin typeface="Times New Roman"/>
                          <a:ea typeface="Times New Roman"/>
                          <a:cs typeface="Times New Roman"/>
                          <a:sym typeface="Times New Roman"/>
                        </a:rPr>
                        <a:t>2 teams of 4-6.</a:t>
                      </a:r>
                      <a:r>
                        <a:rPr b="0" lang="en" sz="900" u="none" cap="none" strike="noStrike">
                          <a:latin typeface="Times New Roman"/>
                          <a:ea typeface="Times New Roman"/>
                          <a:cs typeface="Times New Roman"/>
                          <a:sym typeface="Times New Roman"/>
                        </a:rPr>
                        <a:t>. </a:t>
                      </a:r>
                      <a:r>
                        <a:rPr lang="en" sz="900">
                          <a:latin typeface="Times New Roman"/>
                          <a:ea typeface="Times New Roman"/>
                          <a:cs typeface="Times New Roman"/>
                          <a:sym typeface="Times New Roman"/>
                        </a:rPr>
                        <a:t>Each team will start with a ball. The objective is to work together to pass from one side to the other. Red will be working from one side to the other while green do the same. </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14300">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Progressions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133350" lvl="0" marL="215900" marR="0" rtl="0" algn="l">
                        <a:spcBef>
                          <a:spcPts val="0"/>
                        </a:spcBef>
                        <a:spcAft>
                          <a:spcPts val="0"/>
                        </a:spcAft>
                        <a:buClr>
                          <a:schemeClr val="dk1"/>
                        </a:buClr>
                        <a:buSzPts val="900"/>
                        <a:buFont typeface="Arial"/>
                        <a:buChar char="•"/>
                      </a:pPr>
                      <a:r>
                        <a:rPr lang="en" sz="900">
                          <a:latin typeface="Times New Roman"/>
                          <a:ea typeface="Times New Roman"/>
                          <a:cs typeface="Times New Roman"/>
                          <a:sym typeface="Times New Roman"/>
                        </a:rPr>
                        <a:t>Remove one ball and now play 3v3 + targets. If a team can make it from one side to the other the receive a point. </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Coaching Points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133350" lvl="0" marL="215900" marR="0" rtl="0" algn="l">
                        <a:spcBef>
                          <a:spcPts val="0"/>
                        </a:spcBef>
                        <a:spcAft>
                          <a:spcPts val="0"/>
                        </a:spcAft>
                        <a:buClr>
                          <a:schemeClr val="dk1"/>
                        </a:buClr>
                        <a:buSzPts val="900"/>
                        <a:buFont typeface="Arial"/>
                        <a:buChar char="•"/>
                      </a:pPr>
                      <a:r>
                        <a:rPr lang="en" sz="900" u="none" cap="none" strike="noStrike">
                          <a:latin typeface="Times New Roman"/>
                          <a:ea typeface="Times New Roman"/>
                          <a:cs typeface="Times New Roman"/>
                          <a:sym typeface="Times New Roman"/>
                        </a:rPr>
                        <a:t>Move </a:t>
                      </a:r>
                      <a:r>
                        <a:rPr lang="en" sz="900">
                          <a:latin typeface="Times New Roman"/>
                          <a:ea typeface="Times New Roman"/>
                          <a:cs typeface="Times New Roman"/>
                          <a:sym typeface="Times New Roman"/>
                        </a:rPr>
                        <a:t>to open space and always adjust angle to receive pass</a:t>
                      </a:r>
                      <a:endParaRPr sz="900">
                        <a:latin typeface="Times New Roman"/>
                        <a:ea typeface="Times New Roman"/>
                        <a:cs typeface="Times New Roman"/>
                        <a:sym typeface="Times New Roman"/>
                      </a:endParaRPr>
                    </a:p>
                    <a:p>
                      <a:pPr indent="-133350" lvl="0" marL="215900" marR="0" rtl="0" algn="l">
                        <a:spcBef>
                          <a:spcPts val="0"/>
                        </a:spcBef>
                        <a:spcAft>
                          <a:spcPts val="0"/>
                        </a:spcAft>
                        <a:buClr>
                          <a:schemeClr val="dk1"/>
                        </a:buClr>
                        <a:buSzPts val="900"/>
                        <a:buFont typeface="Arial"/>
                        <a:buChar char="•"/>
                      </a:pPr>
                      <a:r>
                        <a:rPr lang="en" sz="900">
                          <a:latin typeface="Times New Roman"/>
                          <a:ea typeface="Times New Roman"/>
                          <a:cs typeface="Times New Roman"/>
                          <a:sym typeface="Times New Roman"/>
                        </a:rPr>
                        <a:t>It’s okay to play backwards if there is pressure on you</a:t>
                      </a:r>
                      <a:endParaRPr sz="1100"/>
                    </a:p>
                    <a:p>
                      <a:pPr indent="-133350" lvl="0" marL="215900" marR="0" rtl="0" algn="l">
                        <a:spcBef>
                          <a:spcPts val="0"/>
                        </a:spcBef>
                        <a:spcAft>
                          <a:spcPts val="0"/>
                        </a:spcAft>
                        <a:buClr>
                          <a:schemeClr val="dk1"/>
                        </a:buClr>
                        <a:buSzPts val="900"/>
                        <a:buFont typeface="Arial"/>
                        <a:buChar char="•"/>
                      </a:pPr>
                      <a:r>
                        <a:rPr lang="en" sz="900">
                          <a:latin typeface="Times New Roman"/>
                          <a:ea typeface="Times New Roman"/>
                          <a:cs typeface="Times New Roman"/>
                          <a:sym typeface="Times New Roman"/>
                        </a:rPr>
                        <a:t>Communicate</a:t>
                      </a:r>
                      <a:r>
                        <a:rPr lang="en" sz="900" u="none" cap="none" strike="noStrike">
                          <a:latin typeface="Times New Roman"/>
                          <a:ea typeface="Times New Roman"/>
                          <a:cs typeface="Times New Roman"/>
                          <a:sym typeface="Times New Roman"/>
                        </a:rPr>
                        <a:t>. </a:t>
                      </a:r>
                      <a:endParaRPr sz="900" u="none" cap="none" strike="noStrike">
                        <a:latin typeface="Open Sans Light"/>
                        <a:ea typeface="Open Sans Light"/>
                        <a:cs typeface="Open Sans Light"/>
                        <a:sym typeface="Open Sans Light"/>
                      </a:endParaRPr>
                    </a:p>
                    <a:p>
                      <a:pPr indent="-76200" lvl="0" marL="215900" marR="0" rtl="0" algn="l">
                        <a:spcBef>
                          <a:spcPts val="0"/>
                        </a:spcBef>
                        <a:spcAft>
                          <a:spcPts val="0"/>
                        </a:spcAft>
                        <a:buClr>
                          <a:schemeClr val="dk1"/>
                        </a:buClr>
                        <a:buSzPts val="900"/>
                        <a:buFont typeface="Arial"/>
                        <a:buNone/>
                      </a:pPr>
                      <a:r>
                        <a:t/>
                      </a:r>
                      <a:endParaRPr sz="900" u="none" cap="none" strike="noStrike">
                        <a:latin typeface="Open Sans Light"/>
                        <a:ea typeface="Open Sans Light"/>
                        <a:cs typeface="Open Sans Light"/>
                        <a:sym typeface="Open Sans Light"/>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897" name="Google Shape;897;p42"/>
          <p:cNvSpPr/>
          <p:nvPr/>
        </p:nvSpPr>
        <p:spPr>
          <a:xfrm>
            <a:off x="862753" y="887925"/>
            <a:ext cx="3386400" cy="3346500"/>
          </a:xfrm>
          <a:prstGeom prst="rect">
            <a:avLst/>
          </a:prstGeom>
          <a:noFill/>
          <a:ln cap="flat" cmpd="sng" w="1905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898" name="Google Shape;898;p42"/>
          <p:cNvGrpSpPr/>
          <p:nvPr/>
        </p:nvGrpSpPr>
        <p:grpSpPr>
          <a:xfrm>
            <a:off x="4724106" y="916932"/>
            <a:ext cx="567345" cy="3317544"/>
            <a:chOff x="6682857" y="3513940"/>
            <a:chExt cx="756460" cy="2174583"/>
          </a:xfrm>
        </p:grpSpPr>
        <p:grpSp>
          <p:nvGrpSpPr>
            <p:cNvPr id="899" name="Google Shape;899;p42"/>
            <p:cNvGrpSpPr/>
            <p:nvPr/>
          </p:nvGrpSpPr>
          <p:grpSpPr>
            <a:xfrm>
              <a:off x="6683070" y="3513940"/>
              <a:ext cx="756247" cy="2174583"/>
              <a:chOff x="11278940" y="1515355"/>
              <a:chExt cx="756247" cy="1845839"/>
            </a:xfrm>
          </p:grpSpPr>
          <p:grpSp>
            <p:nvGrpSpPr>
              <p:cNvPr id="900" name="Google Shape;900;p42"/>
              <p:cNvGrpSpPr/>
              <p:nvPr/>
            </p:nvGrpSpPr>
            <p:grpSpPr>
              <a:xfrm>
                <a:off x="11278940" y="1515355"/>
                <a:ext cx="158400" cy="1845839"/>
                <a:chOff x="11423710" y="1839191"/>
                <a:chExt cx="158400" cy="1585500"/>
              </a:xfrm>
            </p:grpSpPr>
            <p:cxnSp>
              <p:nvCxnSpPr>
                <p:cNvPr id="901" name="Google Shape;901;p42"/>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902" name="Google Shape;902;p42"/>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903" name="Google Shape;903;p42"/>
              <p:cNvSpPr txBox="1"/>
              <p:nvPr/>
            </p:nvSpPr>
            <p:spPr>
              <a:xfrm>
                <a:off x="11415687" y="2389968"/>
                <a:ext cx="619500" cy="60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700">
                    <a:solidFill>
                      <a:schemeClr val="dk1"/>
                    </a:solidFill>
                    <a:latin typeface="Open Sans Light"/>
                    <a:ea typeface="Open Sans Light"/>
                    <a:cs typeface="Open Sans Light"/>
                    <a:sym typeface="Open Sans Light"/>
                  </a:rPr>
                  <a:t>30 yd</a:t>
                </a:r>
                <a:endParaRPr sz="1100"/>
              </a:p>
            </p:txBody>
          </p:sp>
        </p:grpSp>
        <p:cxnSp>
          <p:nvCxnSpPr>
            <p:cNvPr id="904" name="Google Shape;904;p42"/>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grpSp>
        <p:nvGrpSpPr>
          <p:cNvPr id="905" name="Google Shape;905;p42"/>
          <p:cNvGrpSpPr/>
          <p:nvPr/>
        </p:nvGrpSpPr>
        <p:grpSpPr>
          <a:xfrm rot="-5400000">
            <a:off x="2297562" y="-1316707"/>
            <a:ext cx="387013" cy="3341899"/>
            <a:chOff x="6682857" y="3513940"/>
            <a:chExt cx="516018" cy="2174583"/>
          </a:xfrm>
        </p:grpSpPr>
        <p:grpSp>
          <p:nvGrpSpPr>
            <p:cNvPr id="906" name="Google Shape;906;p42"/>
            <p:cNvGrpSpPr/>
            <p:nvPr/>
          </p:nvGrpSpPr>
          <p:grpSpPr>
            <a:xfrm>
              <a:off x="6683070" y="3513940"/>
              <a:ext cx="515805" cy="2174583"/>
              <a:chOff x="11278940" y="1515355"/>
              <a:chExt cx="515805" cy="1845839"/>
            </a:xfrm>
          </p:grpSpPr>
          <p:grpSp>
            <p:nvGrpSpPr>
              <p:cNvPr id="907" name="Google Shape;907;p42"/>
              <p:cNvGrpSpPr/>
              <p:nvPr/>
            </p:nvGrpSpPr>
            <p:grpSpPr>
              <a:xfrm>
                <a:off x="11278940" y="1515355"/>
                <a:ext cx="158400" cy="1845839"/>
                <a:chOff x="11423710" y="1839191"/>
                <a:chExt cx="158400" cy="1585500"/>
              </a:xfrm>
            </p:grpSpPr>
            <p:cxnSp>
              <p:nvCxnSpPr>
                <p:cNvPr id="908" name="Google Shape;908;p42"/>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909" name="Google Shape;909;p42"/>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910" name="Google Shape;910;p42"/>
              <p:cNvSpPr txBox="1"/>
              <p:nvPr/>
            </p:nvSpPr>
            <p:spPr>
              <a:xfrm rot="5400000">
                <a:off x="11459945" y="2554981"/>
                <a:ext cx="525900" cy="143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700">
                    <a:solidFill>
                      <a:schemeClr val="dk1"/>
                    </a:solidFill>
                    <a:latin typeface="Open Sans Light"/>
                    <a:ea typeface="Open Sans Light"/>
                    <a:cs typeface="Open Sans Light"/>
                    <a:sym typeface="Open Sans Light"/>
                  </a:rPr>
                  <a:t>30 yd</a:t>
                </a:r>
                <a:endParaRPr sz="1100"/>
              </a:p>
            </p:txBody>
          </p:sp>
        </p:grpSp>
        <p:cxnSp>
          <p:nvCxnSpPr>
            <p:cNvPr id="911" name="Google Shape;911;p42"/>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pic>
        <p:nvPicPr>
          <p:cNvPr descr="Soccer Ball PNG Transparent Image" id="912" name="Google Shape;912;p42"/>
          <p:cNvPicPr preferRelativeResize="0"/>
          <p:nvPr/>
        </p:nvPicPr>
        <p:blipFill rotWithShape="1">
          <a:blip r:embed="rId3">
            <a:alphaModFix/>
          </a:blip>
          <a:srcRect b="0" l="0" r="0" t="0"/>
          <a:stretch/>
        </p:blipFill>
        <p:spPr>
          <a:xfrm>
            <a:off x="2338711" y="952010"/>
            <a:ext cx="179400" cy="178471"/>
          </a:xfrm>
          <a:prstGeom prst="rect">
            <a:avLst/>
          </a:prstGeom>
          <a:noFill/>
          <a:ln>
            <a:noFill/>
          </a:ln>
        </p:spPr>
      </p:pic>
      <p:cxnSp>
        <p:nvCxnSpPr>
          <p:cNvPr id="913" name="Google Shape;913;p42"/>
          <p:cNvCxnSpPr/>
          <p:nvPr/>
        </p:nvCxnSpPr>
        <p:spPr>
          <a:xfrm>
            <a:off x="2537595" y="1075759"/>
            <a:ext cx="361500" cy="244200"/>
          </a:xfrm>
          <a:prstGeom prst="straightConnector1">
            <a:avLst/>
          </a:prstGeom>
          <a:noFill/>
          <a:ln cap="flat" cmpd="sng" w="28575">
            <a:solidFill>
              <a:schemeClr val="dk1"/>
            </a:solidFill>
            <a:prstDash val="solid"/>
            <a:miter lim="800000"/>
            <a:headEnd len="sm" w="sm" type="none"/>
            <a:tailEnd len="med" w="med" type="triangle"/>
          </a:ln>
        </p:spPr>
      </p:cxnSp>
      <p:cxnSp>
        <p:nvCxnSpPr>
          <p:cNvPr id="914" name="Google Shape;914;p42"/>
          <p:cNvCxnSpPr/>
          <p:nvPr/>
        </p:nvCxnSpPr>
        <p:spPr>
          <a:xfrm flipH="1">
            <a:off x="2002841" y="1726917"/>
            <a:ext cx="964200" cy="731100"/>
          </a:xfrm>
          <a:prstGeom prst="straightConnector1">
            <a:avLst/>
          </a:prstGeom>
          <a:noFill/>
          <a:ln cap="flat" cmpd="sng" w="28575">
            <a:solidFill>
              <a:schemeClr val="dk1"/>
            </a:solidFill>
            <a:prstDash val="solid"/>
            <a:miter lim="800000"/>
            <a:headEnd len="sm" w="sm" type="none"/>
            <a:tailEnd len="med" w="med" type="triangle"/>
          </a:ln>
        </p:spPr>
      </p:cxnSp>
      <p:sp>
        <p:nvSpPr>
          <p:cNvPr id="915" name="Google Shape;915;p42"/>
          <p:cNvSpPr/>
          <p:nvPr/>
        </p:nvSpPr>
        <p:spPr>
          <a:xfrm>
            <a:off x="460695" y="2310227"/>
            <a:ext cx="261300" cy="261300"/>
          </a:xfrm>
          <a:prstGeom prst="octagon">
            <a:avLst>
              <a:gd fmla="val 29289" name="adj"/>
            </a:avLst>
          </a:prstGeom>
          <a:solidFill>
            <a:srgbClr val="B6D7A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16" name="Google Shape;916;p42"/>
          <p:cNvSpPr/>
          <p:nvPr/>
        </p:nvSpPr>
        <p:spPr>
          <a:xfrm>
            <a:off x="4346895" y="2310227"/>
            <a:ext cx="261300" cy="261300"/>
          </a:xfrm>
          <a:prstGeom prst="octagon">
            <a:avLst>
              <a:gd fmla="val 29289" name="adj"/>
            </a:avLst>
          </a:prstGeom>
          <a:solidFill>
            <a:srgbClr val="B6D7A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17" name="Google Shape;917;p42"/>
          <p:cNvSpPr/>
          <p:nvPr/>
        </p:nvSpPr>
        <p:spPr>
          <a:xfrm>
            <a:off x="2441895" y="557627"/>
            <a:ext cx="261300" cy="261300"/>
          </a:xfrm>
          <a:prstGeom prst="octagon">
            <a:avLst>
              <a:gd fmla="val 29289" name="adj"/>
            </a:avLst>
          </a:prstGeom>
          <a:solidFill>
            <a:srgbClr val="F4CC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18" name="Google Shape;918;p42"/>
          <p:cNvSpPr/>
          <p:nvPr/>
        </p:nvSpPr>
        <p:spPr>
          <a:xfrm>
            <a:off x="2441895" y="4291427"/>
            <a:ext cx="261300" cy="261300"/>
          </a:xfrm>
          <a:prstGeom prst="octagon">
            <a:avLst>
              <a:gd fmla="val 29289" name="adj"/>
            </a:avLst>
          </a:prstGeom>
          <a:solidFill>
            <a:srgbClr val="F4CC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19" name="Google Shape;919;p42"/>
          <p:cNvSpPr/>
          <p:nvPr/>
        </p:nvSpPr>
        <p:spPr>
          <a:xfrm>
            <a:off x="2637795" y="2966327"/>
            <a:ext cx="261300" cy="261300"/>
          </a:xfrm>
          <a:prstGeom prst="octagon">
            <a:avLst>
              <a:gd fmla="val 29289" name="adj"/>
            </a:avLst>
          </a:prstGeom>
          <a:solidFill>
            <a:srgbClr val="B6D7A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20" name="Google Shape;920;p42"/>
          <p:cNvSpPr/>
          <p:nvPr/>
        </p:nvSpPr>
        <p:spPr>
          <a:xfrm>
            <a:off x="1394645" y="1570452"/>
            <a:ext cx="261300" cy="261300"/>
          </a:xfrm>
          <a:prstGeom prst="octagon">
            <a:avLst>
              <a:gd fmla="val 29289" name="adj"/>
            </a:avLst>
          </a:prstGeom>
          <a:solidFill>
            <a:srgbClr val="B6D7A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21" name="Google Shape;921;p42"/>
          <p:cNvSpPr/>
          <p:nvPr/>
        </p:nvSpPr>
        <p:spPr>
          <a:xfrm>
            <a:off x="3280095" y="1726914"/>
            <a:ext cx="261300" cy="261300"/>
          </a:xfrm>
          <a:prstGeom prst="octagon">
            <a:avLst>
              <a:gd fmla="val 29289" name="adj"/>
            </a:avLst>
          </a:prstGeom>
          <a:solidFill>
            <a:srgbClr val="B6D7A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22" name="Google Shape;922;p42"/>
          <p:cNvSpPr/>
          <p:nvPr/>
        </p:nvSpPr>
        <p:spPr>
          <a:xfrm>
            <a:off x="3541395" y="2966327"/>
            <a:ext cx="261300" cy="261300"/>
          </a:xfrm>
          <a:prstGeom prst="octagon">
            <a:avLst>
              <a:gd fmla="val 29289" name="adj"/>
            </a:avLst>
          </a:prstGeom>
          <a:solidFill>
            <a:srgbClr val="F4CC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23" name="Google Shape;923;p42"/>
          <p:cNvSpPr/>
          <p:nvPr/>
        </p:nvSpPr>
        <p:spPr>
          <a:xfrm>
            <a:off x="1578295" y="2547527"/>
            <a:ext cx="261300" cy="261300"/>
          </a:xfrm>
          <a:prstGeom prst="octagon">
            <a:avLst>
              <a:gd fmla="val 29289" name="adj"/>
            </a:avLst>
          </a:prstGeom>
          <a:solidFill>
            <a:srgbClr val="F4CC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24" name="Google Shape;924;p42"/>
          <p:cNvSpPr/>
          <p:nvPr/>
        </p:nvSpPr>
        <p:spPr>
          <a:xfrm>
            <a:off x="2975295" y="1319627"/>
            <a:ext cx="261300" cy="261300"/>
          </a:xfrm>
          <a:prstGeom prst="octagon">
            <a:avLst>
              <a:gd fmla="val 29289" name="adj"/>
            </a:avLst>
          </a:prstGeom>
          <a:solidFill>
            <a:srgbClr val="F4CC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925" name="Google Shape;925;p42"/>
          <p:cNvCxnSpPr/>
          <p:nvPr/>
        </p:nvCxnSpPr>
        <p:spPr>
          <a:xfrm>
            <a:off x="1891775" y="3180300"/>
            <a:ext cx="476400" cy="785700"/>
          </a:xfrm>
          <a:prstGeom prst="straightConnector1">
            <a:avLst/>
          </a:prstGeom>
          <a:noFill/>
          <a:ln cap="flat" cmpd="sng" w="28575">
            <a:solidFill>
              <a:schemeClr val="dk1"/>
            </a:solidFill>
            <a:prstDash val="solid"/>
            <a:miter lim="800000"/>
            <a:headEnd len="sm" w="sm" type="none"/>
            <a:tailEnd len="med" w="med" type="triangle"/>
          </a:ln>
        </p:spPr>
      </p:cxnSp>
      <p:pic>
        <p:nvPicPr>
          <p:cNvPr descr="Soccer Ball PNG Transparent Image" id="926" name="Google Shape;926;p42"/>
          <p:cNvPicPr preferRelativeResize="0"/>
          <p:nvPr/>
        </p:nvPicPr>
        <p:blipFill rotWithShape="1">
          <a:blip r:embed="rId3">
            <a:alphaModFix/>
          </a:blip>
          <a:srcRect b="0" l="0" r="0" t="0"/>
          <a:stretch/>
        </p:blipFill>
        <p:spPr>
          <a:xfrm>
            <a:off x="967111" y="2323610"/>
            <a:ext cx="179400" cy="17847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43"/>
          <p:cNvSpPr/>
          <p:nvPr/>
        </p:nvSpPr>
        <p:spPr>
          <a:xfrm>
            <a:off x="778975" y="474050"/>
            <a:ext cx="4549800" cy="3985200"/>
          </a:xfrm>
          <a:prstGeom prst="rect">
            <a:avLst/>
          </a:prstGeom>
          <a:noFill/>
          <a:ln cap="flat" cmpd="sng" w="19050">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aphicFrame>
        <p:nvGraphicFramePr>
          <p:cNvPr id="932" name="Google Shape;932;p43"/>
          <p:cNvGraphicFramePr/>
          <p:nvPr/>
        </p:nvGraphicFramePr>
        <p:xfrm>
          <a:off x="5997003" y="909546"/>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4 Goal Possession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4C2F4"/>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Create understanding of space &amp; purpose of spreading out</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84725">
                <a:tc>
                  <a:txBody>
                    <a:bodyPr/>
                    <a:lstStyle/>
                    <a:p>
                      <a:pPr indent="0" lvl="0" marL="0" marR="0" rtl="0" algn="l">
                        <a:spcBef>
                          <a:spcPts val="0"/>
                        </a:spcBef>
                        <a:spcAft>
                          <a:spcPts val="0"/>
                        </a:spcAft>
                        <a:buClr>
                          <a:schemeClr val="dk1"/>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20x20 grid (adjust based on skill and # of players). Coach begins as defender. Offense looks to score on any of the 4 mini nets in the middle. If defense wins the ball, they aim to keep it for as long as they can. Play for 1 min 30 sec and rotate defenders.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Set 1 or 2 defenders </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Add a 3rd defender </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Must complete x amount of passes before scoring</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Spacing: players should spread out across the area so they can score on any goal</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Move ball quickly (quick decisions)</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Do not force the ball - if you are guarded look to find open teammate</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Proper passing technique - inside of foot, plant foot aimed at target</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grpSp>
        <p:nvGrpSpPr>
          <p:cNvPr id="933" name="Google Shape;933;p43"/>
          <p:cNvGrpSpPr/>
          <p:nvPr/>
        </p:nvGrpSpPr>
        <p:grpSpPr>
          <a:xfrm>
            <a:off x="208913" y="522544"/>
            <a:ext cx="756460" cy="3926862"/>
            <a:chOff x="6682857" y="3513940"/>
            <a:chExt cx="756460" cy="2174583"/>
          </a:xfrm>
        </p:grpSpPr>
        <p:grpSp>
          <p:nvGrpSpPr>
            <p:cNvPr id="934" name="Google Shape;934;p43"/>
            <p:cNvGrpSpPr/>
            <p:nvPr/>
          </p:nvGrpSpPr>
          <p:grpSpPr>
            <a:xfrm>
              <a:off x="6683070" y="3513940"/>
              <a:ext cx="756247" cy="2174583"/>
              <a:chOff x="11278940" y="1515355"/>
              <a:chExt cx="756247" cy="1845839"/>
            </a:xfrm>
          </p:grpSpPr>
          <p:grpSp>
            <p:nvGrpSpPr>
              <p:cNvPr id="935" name="Google Shape;935;p43"/>
              <p:cNvGrpSpPr/>
              <p:nvPr/>
            </p:nvGrpSpPr>
            <p:grpSpPr>
              <a:xfrm>
                <a:off x="11278940" y="1515355"/>
                <a:ext cx="158400" cy="1845839"/>
                <a:chOff x="11423710" y="1839191"/>
                <a:chExt cx="158400" cy="1585500"/>
              </a:xfrm>
            </p:grpSpPr>
            <p:cxnSp>
              <p:nvCxnSpPr>
                <p:cNvPr id="936" name="Google Shape;936;p43"/>
                <p:cNvCxnSpPr/>
                <p:nvPr/>
              </p:nvCxnSpPr>
              <p:spPr>
                <a:xfrm>
                  <a:off x="11502736" y="1839191"/>
                  <a:ext cx="0" cy="1585500"/>
                </a:xfrm>
                <a:prstGeom prst="straightConnector1">
                  <a:avLst/>
                </a:prstGeom>
                <a:noFill/>
                <a:ln cap="flat" cmpd="sng" w="9525">
                  <a:solidFill>
                    <a:srgbClr val="000000"/>
                  </a:solidFill>
                  <a:prstDash val="solid"/>
                  <a:miter lim="800000"/>
                  <a:headEnd len="sm" w="sm" type="none"/>
                  <a:tailEnd len="sm" w="sm" type="none"/>
                </a:ln>
              </p:spPr>
            </p:cxnSp>
            <p:cxnSp>
              <p:nvCxnSpPr>
                <p:cNvPr id="937" name="Google Shape;937;p43"/>
                <p:cNvCxnSpPr/>
                <p:nvPr/>
              </p:nvCxnSpPr>
              <p:spPr>
                <a:xfrm rot="10800000">
                  <a:off x="11423710" y="3424661"/>
                  <a:ext cx="158400" cy="0"/>
                </a:xfrm>
                <a:prstGeom prst="straightConnector1">
                  <a:avLst/>
                </a:prstGeom>
                <a:noFill/>
                <a:ln cap="flat" cmpd="sng" w="9525">
                  <a:solidFill>
                    <a:srgbClr val="000000"/>
                  </a:solidFill>
                  <a:prstDash val="solid"/>
                  <a:miter lim="800000"/>
                  <a:headEnd len="sm" w="sm" type="none"/>
                  <a:tailEnd len="sm" w="sm" type="none"/>
                </a:ln>
              </p:spPr>
            </p:cxnSp>
          </p:grpSp>
          <p:sp>
            <p:nvSpPr>
              <p:cNvPr id="938" name="Google Shape;938;p43"/>
              <p:cNvSpPr txBox="1"/>
              <p:nvPr/>
            </p:nvSpPr>
            <p:spPr>
              <a:xfrm>
                <a:off x="11415687" y="2389968"/>
                <a:ext cx="619500" cy="65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900">
                    <a:solidFill>
                      <a:srgbClr val="000000"/>
                    </a:solidFill>
                    <a:latin typeface="Open Sans Light"/>
                    <a:ea typeface="Open Sans Light"/>
                    <a:cs typeface="Open Sans Light"/>
                    <a:sym typeface="Open Sans Light"/>
                  </a:rPr>
                  <a:t>20 yd</a:t>
                </a:r>
                <a:endParaRPr/>
              </a:p>
            </p:txBody>
          </p:sp>
        </p:grpSp>
        <p:cxnSp>
          <p:nvCxnSpPr>
            <p:cNvPr id="939" name="Google Shape;939;p43"/>
            <p:cNvCxnSpPr/>
            <p:nvPr/>
          </p:nvCxnSpPr>
          <p:spPr>
            <a:xfrm rot="10800000">
              <a:off x="6682857" y="3514058"/>
              <a:ext cx="158400" cy="0"/>
            </a:xfrm>
            <a:prstGeom prst="straightConnector1">
              <a:avLst/>
            </a:prstGeom>
            <a:noFill/>
            <a:ln cap="flat" cmpd="sng" w="9525">
              <a:solidFill>
                <a:srgbClr val="000000"/>
              </a:solidFill>
              <a:prstDash val="solid"/>
              <a:miter lim="800000"/>
              <a:headEnd len="sm" w="sm" type="none"/>
              <a:tailEnd len="sm" w="sm" type="none"/>
            </a:ln>
          </p:spPr>
        </p:cxnSp>
      </p:grpSp>
      <p:grpSp>
        <p:nvGrpSpPr>
          <p:cNvPr id="940" name="Google Shape;940;p43"/>
          <p:cNvGrpSpPr/>
          <p:nvPr/>
        </p:nvGrpSpPr>
        <p:grpSpPr>
          <a:xfrm rot="5400000">
            <a:off x="2645216" y="2868941"/>
            <a:ext cx="756460" cy="4291105"/>
            <a:chOff x="6682857" y="3513940"/>
            <a:chExt cx="756460" cy="2174583"/>
          </a:xfrm>
        </p:grpSpPr>
        <p:grpSp>
          <p:nvGrpSpPr>
            <p:cNvPr id="941" name="Google Shape;941;p43"/>
            <p:cNvGrpSpPr/>
            <p:nvPr/>
          </p:nvGrpSpPr>
          <p:grpSpPr>
            <a:xfrm>
              <a:off x="6683070" y="3513940"/>
              <a:ext cx="756247" cy="2174583"/>
              <a:chOff x="11278940" y="1515355"/>
              <a:chExt cx="756247" cy="1845839"/>
            </a:xfrm>
          </p:grpSpPr>
          <p:grpSp>
            <p:nvGrpSpPr>
              <p:cNvPr id="942" name="Google Shape;942;p43"/>
              <p:cNvGrpSpPr/>
              <p:nvPr/>
            </p:nvGrpSpPr>
            <p:grpSpPr>
              <a:xfrm>
                <a:off x="11278940" y="1515355"/>
                <a:ext cx="158400" cy="1845839"/>
                <a:chOff x="11423710" y="1839191"/>
                <a:chExt cx="158400" cy="1585500"/>
              </a:xfrm>
            </p:grpSpPr>
            <p:cxnSp>
              <p:nvCxnSpPr>
                <p:cNvPr id="943" name="Google Shape;943;p43"/>
                <p:cNvCxnSpPr/>
                <p:nvPr/>
              </p:nvCxnSpPr>
              <p:spPr>
                <a:xfrm>
                  <a:off x="11502736" y="1839191"/>
                  <a:ext cx="0" cy="1585500"/>
                </a:xfrm>
                <a:prstGeom prst="straightConnector1">
                  <a:avLst/>
                </a:prstGeom>
                <a:noFill/>
                <a:ln cap="flat" cmpd="sng" w="9525">
                  <a:solidFill>
                    <a:srgbClr val="000000"/>
                  </a:solidFill>
                  <a:prstDash val="solid"/>
                  <a:miter lim="800000"/>
                  <a:headEnd len="sm" w="sm" type="none"/>
                  <a:tailEnd len="sm" w="sm" type="none"/>
                </a:ln>
              </p:spPr>
            </p:cxnSp>
            <p:cxnSp>
              <p:nvCxnSpPr>
                <p:cNvPr id="944" name="Google Shape;944;p43"/>
                <p:cNvCxnSpPr/>
                <p:nvPr/>
              </p:nvCxnSpPr>
              <p:spPr>
                <a:xfrm rot="10800000">
                  <a:off x="11423710" y="3424661"/>
                  <a:ext cx="158400" cy="0"/>
                </a:xfrm>
                <a:prstGeom prst="straightConnector1">
                  <a:avLst/>
                </a:prstGeom>
                <a:noFill/>
                <a:ln cap="flat" cmpd="sng" w="9525">
                  <a:solidFill>
                    <a:srgbClr val="000000"/>
                  </a:solidFill>
                  <a:prstDash val="solid"/>
                  <a:miter lim="800000"/>
                  <a:headEnd len="sm" w="sm" type="none"/>
                  <a:tailEnd len="sm" w="sm" type="none"/>
                </a:ln>
              </p:spPr>
            </p:cxnSp>
          </p:grpSp>
          <p:sp>
            <p:nvSpPr>
              <p:cNvPr id="945" name="Google Shape;945;p43"/>
              <p:cNvSpPr txBox="1"/>
              <p:nvPr/>
            </p:nvSpPr>
            <p:spPr>
              <a:xfrm>
                <a:off x="11415687" y="2389968"/>
                <a:ext cx="619500" cy="59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900">
                    <a:solidFill>
                      <a:srgbClr val="000000"/>
                    </a:solidFill>
                    <a:latin typeface="Open Sans Light"/>
                    <a:ea typeface="Open Sans Light"/>
                    <a:cs typeface="Open Sans Light"/>
                    <a:sym typeface="Open Sans Light"/>
                  </a:rPr>
                  <a:t>20 yd</a:t>
                </a:r>
                <a:endParaRPr/>
              </a:p>
            </p:txBody>
          </p:sp>
        </p:grpSp>
        <p:cxnSp>
          <p:nvCxnSpPr>
            <p:cNvPr id="946" name="Google Shape;946;p43"/>
            <p:cNvCxnSpPr/>
            <p:nvPr/>
          </p:nvCxnSpPr>
          <p:spPr>
            <a:xfrm rot="10800000">
              <a:off x="6682857" y="3514058"/>
              <a:ext cx="158400" cy="0"/>
            </a:xfrm>
            <a:prstGeom prst="straightConnector1">
              <a:avLst/>
            </a:prstGeom>
            <a:noFill/>
            <a:ln cap="flat" cmpd="sng" w="9525">
              <a:solidFill>
                <a:srgbClr val="000000"/>
              </a:solidFill>
              <a:prstDash val="solid"/>
              <a:miter lim="800000"/>
              <a:headEnd len="sm" w="sm" type="none"/>
              <a:tailEnd len="sm" w="sm" type="none"/>
            </a:ln>
          </p:spPr>
        </p:cxnSp>
      </p:grpSp>
      <p:sp>
        <p:nvSpPr>
          <p:cNvPr id="947" name="Google Shape;947;p43"/>
          <p:cNvSpPr/>
          <p:nvPr/>
        </p:nvSpPr>
        <p:spPr>
          <a:xfrm rot="-5400000">
            <a:off x="2858444" y="1998944"/>
            <a:ext cx="330000" cy="330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48" name="Google Shape;948;p43"/>
          <p:cNvSpPr/>
          <p:nvPr/>
        </p:nvSpPr>
        <p:spPr>
          <a:xfrm rot="10800000">
            <a:off x="2553644" y="2227544"/>
            <a:ext cx="330000" cy="330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49" name="Google Shape;949;p43"/>
          <p:cNvSpPr/>
          <p:nvPr/>
        </p:nvSpPr>
        <p:spPr>
          <a:xfrm>
            <a:off x="3163244" y="2227544"/>
            <a:ext cx="330000" cy="330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50" name="Google Shape;950;p43"/>
          <p:cNvSpPr/>
          <p:nvPr/>
        </p:nvSpPr>
        <p:spPr>
          <a:xfrm rot="5400000">
            <a:off x="2858444" y="2481344"/>
            <a:ext cx="330000" cy="330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51" name="Google Shape;951;p43"/>
          <p:cNvSpPr/>
          <p:nvPr/>
        </p:nvSpPr>
        <p:spPr>
          <a:xfrm>
            <a:off x="3301595" y="1079502"/>
            <a:ext cx="250200" cy="2502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52" name="Google Shape;952;p43"/>
          <p:cNvSpPr/>
          <p:nvPr/>
        </p:nvSpPr>
        <p:spPr>
          <a:xfrm>
            <a:off x="4280145" y="2111727"/>
            <a:ext cx="250200" cy="2502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53" name="Google Shape;953;p43"/>
          <p:cNvSpPr/>
          <p:nvPr/>
        </p:nvSpPr>
        <p:spPr>
          <a:xfrm>
            <a:off x="4204270" y="3374002"/>
            <a:ext cx="250200" cy="2502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54" name="Google Shape;954;p43"/>
          <p:cNvSpPr/>
          <p:nvPr/>
        </p:nvSpPr>
        <p:spPr>
          <a:xfrm>
            <a:off x="2098970" y="1329702"/>
            <a:ext cx="250200" cy="2502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55" name="Google Shape;955;p43"/>
          <p:cNvSpPr/>
          <p:nvPr/>
        </p:nvSpPr>
        <p:spPr>
          <a:xfrm>
            <a:off x="1404720" y="2446664"/>
            <a:ext cx="250200" cy="2502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56" name="Google Shape;956;p43"/>
          <p:cNvSpPr/>
          <p:nvPr/>
        </p:nvSpPr>
        <p:spPr>
          <a:xfrm>
            <a:off x="2515820" y="3624202"/>
            <a:ext cx="250200" cy="2502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57" name="Google Shape;957;p43"/>
          <p:cNvSpPr/>
          <p:nvPr/>
        </p:nvSpPr>
        <p:spPr>
          <a:xfrm>
            <a:off x="3109995" y="2811339"/>
            <a:ext cx="250200" cy="250200"/>
          </a:xfrm>
          <a:prstGeom prst="octagon">
            <a:avLst>
              <a:gd fmla="val 29289" name="adj"/>
            </a:avLst>
          </a:prstGeom>
          <a:solidFill>
            <a:srgbClr val="F4CCCC"/>
          </a:solidFill>
          <a:ln cap="flat" cmpd="sng" w="952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58" name="Google Shape;958;p43"/>
          <p:cNvSpPr/>
          <p:nvPr/>
        </p:nvSpPr>
        <p:spPr>
          <a:xfrm>
            <a:off x="2290683" y="2476952"/>
            <a:ext cx="250200" cy="250200"/>
          </a:xfrm>
          <a:prstGeom prst="octagon">
            <a:avLst>
              <a:gd fmla="val 29289" name="adj"/>
            </a:avLst>
          </a:prstGeom>
          <a:solidFill>
            <a:srgbClr val="F4CCCC"/>
          </a:solidFill>
          <a:ln cap="flat" cmpd="sng" w="952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959" name="Google Shape;959;p43"/>
          <p:cNvPicPr preferRelativeResize="0"/>
          <p:nvPr/>
        </p:nvPicPr>
        <p:blipFill rotWithShape="1">
          <a:blip r:embed="rId3">
            <a:alphaModFix/>
          </a:blip>
          <a:srcRect b="0" l="0" r="0" t="0"/>
          <a:stretch/>
        </p:blipFill>
        <p:spPr>
          <a:xfrm>
            <a:off x="2349174" y="3494085"/>
            <a:ext cx="166639" cy="165762"/>
          </a:xfrm>
          <a:prstGeom prst="rect">
            <a:avLst/>
          </a:prstGeom>
          <a:noFill/>
          <a:ln>
            <a:noFill/>
          </a:ln>
        </p:spPr>
      </p:pic>
      <p:cxnSp>
        <p:nvCxnSpPr>
          <p:cNvPr id="960" name="Google Shape;960;p43"/>
          <p:cNvCxnSpPr/>
          <p:nvPr/>
        </p:nvCxnSpPr>
        <p:spPr>
          <a:xfrm rot="10800000">
            <a:off x="1731000" y="2745500"/>
            <a:ext cx="546900" cy="684300"/>
          </a:xfrm>
          <a:prstGeom prst="straightConnector1">
            <a:avLst/>
          </a:prstGeom>
          <a:noFill/>
          <a:ln cap="flat" cmpd="sng" w="28575">
            <a:solidFill>
              <a:srgbClr val="000000"/>
            </a:solidFill>
            <a:prstDash val="dot"/>
            <a:miter lim="800000"/>
            <a:headEnd len="sm" w="sm" type="none"/>
            <a:tailEnd len="med" w="med" type="triangle"/>
          </a:ln>
        </p:spPr>
      </p:cxnSp>
      <p:cxnSp>
        <p:nvCxnSpPr>
          <p:cNvPr id="961" name="Google Shape;961;p43"/>
          <p:cNvCxnSpPr/>
          <p:nvPr/>
        </p:nvCxnSpPr>
        <p:spPr>
          <a:xfrm flipH="1" rot="10800000">
            <a:off x="1552664" y="1687252"/>
            <a:ext cx="466500" cy="641700"/>
          </a:xfrm>
          <a:prstGeom prst="straightConnector1">
            <a:avLst/>
          </a:prstGeom>
          <a:noFill/>
          <a:ln cap="flat" cmpd="sng" w="28575">
            <a:solidFill>
              <a:srgbClr val="000000"/>
            </a:solidFill>
            <a:prstDash val="dot"/>
            <a:miter lim="800000"/>
            <a:headEnd len="sm" w="sm" type="none"/>
            <a:tailEnd len="med" w="med" type="triangle"/>
          </a:ln>
        </p:spPr>
      </p:cxnSp>
      <p:cxnSp>
        <p:nvCxnSpPr>
          <p:cNvPr id="962" name="Google Shape;962;p43"/>
          <p:cNvCxnSpPr/>
          <p:nvPr/>
        </p:nvCxnSpPr>
        <p:spPr>
          <a:xfrm>
            <a:off x="2529183" y="1550574"/>
            <a:ext cx="426000" cy="471600"/>
          </a:xfrm>
          <a:prstGeom prst="straightConnector1">
            <a:avLst/>
          </a:prstGeom>
          <a:noFill/>
          <a:ln cap="flat" cmpd="sng" w="28575">
            <a:solidFill>
              <a:srgbClr val="000000"/>
            </a:solidFill>
            <a:prstDash val="dot"/>
            <a:miter lim="800000"/>
            <a:headEnd len="sm" w="sm"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graphicFrame>
        <p:nvGraphicFramePr>
          <p:cNvPr id="967" name="Google Shape;967;p44"/>
          <p:cNvGraphicFramePr/>
          <p:nvPr/>
        </p:nvGraphicFramePr>
        <p:xfrm>
          <a:off x="5831972" y="311852"/>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latin typeface="Bebas Neue"/>
                          <a:ea typeface="Bebas Neue"/>
                          <a:cs typeface="Bebas Neue"/>
                          <a:sym typeface="Bebas Neue"/>
                        </a:rPr>
                        <a:t>Over the River</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4C2F4"/>
                    </a:solidFill>
                  </a:tcPr>
                </a:tc>
              </a:tr>
              <a:tr h="205750">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Purpose: </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chemeClr val="dk1"/>
                        </a:buClr>
                        <a:buSzPts val="800"/>
                        <a:buFont typeface="Arial"/>
                        <a:buChar char="•"/>
                      </a:pPr>
                      <a:r>
                        <a:rPr lang="en" sz="800">
                          <a:latin typeface="Times New Roman"/>
                          <a:ea typeface="Times New Roman"/>
                          <a:cs typeface="Times New Roman"/>
                          <a:sym typeface="Times New Roman"/>
                        </a:rPr>
                        <a:t>Keep possession in numbers up situations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800"/>
                        <a:buFont typeface="Bebas Neue"/>
                        <a:buNone/>
                      </a:pPr>
                      <a:r>
                        <a:rPr b="0" lang="en" sz="800" u="none" cap="none" strike="noStrike">
                          <a:latin typeface="Bebas Neue"/>
                          <a:ea typeface="Bebas Neue"/>
                          <a:cs typeface="Bebas Neue"/>
                          <a:sym typeface="Bebas Neue"/>
                        </a:rPr>
                        <a:t>Organization &amp; Objective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chemeClr val="dk1"/>
                        </a:buClr>
                        <a:buSzPts val="800"/>
                        <a:buFont typeface="Arial"/>
                        <a:buNone/>
                      </a:pPr>
                      <a:r>
                        <a:rPr b="0" lang="en" sz="800" u="none" cap="none" strike="noStrike">
                          <a:latin typeface="Bebas Neue"/>
                          <a:ea typeface="Bebas Neue"/>
                          <a:cs typeface="Bebas Neue"/>
                          <a:sym typeface="Bebas Neue"/>
                        </a:rPr>
                        <a:t>SETUP:  </a:t>
                      </a:r>
                      <a:r>
                        <a:rPr b="0" lang="en" sz="800" u="none" cap="none" strike="noStrike">
                          <a:latin typeface="Times New Roman"/>
                          <a:ea typeface="Times New Roman"/>
                          <a:cs typeface="Times New Roman"/>
                          <a:sym typeface="Times New Roman"/>
                        </a:rPr>
                        <a:t>Create </a:t>
                      </a:r>
                      <a:r>
                        <a:rPr lang="en" sz="800">
                          <a:latin typeface="Times New Roman"/>
                          <a:ea typeface="Times New Roman"/>
                          <a:cs typeface="Times New Roman"/>
                          <a:sym typeface="Times New Roman"/>
                        </a:rPr>
                        <a:t>a 30 x 25</a:t>
                      </a:r>
                      <a:r>
                        <a:rPr b="0" lang="en" sz="800" u="none" cap="none" strike="noStrike">
                          <a:latin typeface="Times New Roman"/>
                          <a:ea typeface="Times New Roman"/>
                          <a:cs typeface="Times New Roman"/>
                          <a:sym typeface="Times New Roman"/>
                        </a:rPr>
                        <a:t> yard grid</a:t>
                      </a:r>
                      <a:r>
                        <a:rPr lang="en" sz="800">
                          <a:latin typeface="Times New Roman"/>
                          <a:ea typeface="Times New Roman"/>
                          <a:cs typeface="Times New Roman"/>
                          <a:sym typeface="Times New Roman"/>
                        </a:rPr>
                        <a:t> and split the group into two teams. Each team has their own designated half. Blue players start with possession and white players send two defenders in to create a 5v2 rondo. Once defenders win the ball, they play it back to their half of the grid and begin to possess while blue then sends 2 defenders over. Every time the team in possession links 3 consecutive passes, they earn a point. Increase number of passes to earn a point if necessary. Play for 7 minutes. Team with the most points wins.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latin typeface="Bebas Neue"/>
                          <a:ea typeface="Bebas Neue"/>
                          <a:cs typeface="Bebas Neue"/>
                          <a:sym typeface="Bebas Neue"/>
                        </a:rPr>
                        <a:t>Progressions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l">
                        <a:spcBef>
                          <a:spcPts val="0"/>
                        </a:spcBef>
                        <a:spcAft>
                          <a:spcPts val="0"/>
                        </a:spcAft>
                        <a:buNone/>
                      </a:pPr>
                      <a:r>
                        <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Which team can get 40 passes first. Players must still always move and check out after playing a pass.</a:t>
                      </a:r>
                      <a:endParaRPr sz="800">
                        <a:latin typeface="Times New Roman"/>
                        <a:ea typeface="Times New Roman"/>
                        <a:cs typeface="Times New Roman"/>
                        <a:sym typeface="Times New Roman"/>
                      </a:endParaRPr>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Call a number. That number goes to defend the opposite square, therefore creating a 4v1 rondo. The team to keep the ball in longest wins a point. Play first to 3 points. </a:t>
                      </a:r>
                      <a:r>
                        <a:rPr b="1" lang="en" sz="800" u="none" cap="none" strike="noStrike">
                          <a:latin typeface="Times New Roman"/>
                          <a:ea typeface="Times New Roman"/>
                          <a:cs typeface="Times New Roman"/>
                          <a:sym typeface="Times New Roman"/>
                        </a:rPr>
                        <a:t>When the rondo begins all other rules go away.</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latin typeface="Bebas Neue"/>
                          <a:ea typeface="Bebas Neue"/>
                          <a:cs typeface="Bebas Neue"/>
                          <a:sym typeface="Bebas Neue"/>
                        </a:rPr>
                        <a:t>Coaching Points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Free flowing and actively repositioning into open space.</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Checking out creates more open space.</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Scan to know where teammates are at all times.</a:t>
                      </a:r>
                      <a:endParaRPr sz="1100"/>
                    </a:p>
                    <a:p>
                      <a:pPr indent="-127000" lvl="0" marL="215900" marR="0" rtl="0" algn="l">
                        <a:spcBef>
                          <a:spcPts val="0"/>
                        </a:spcBef>
                        <a:spcAft>
                          <a:spcPts val="0"/>
                        </a:spcAft>
                        <a:buClr>
                          <a:schemeClr val="dk1"/>
                        </a:buClr>
                        <a:buSzPts val="800"/>
                        <a:buFont typeface="Arial"/>
                        <a:buChar char="•"/>
                      </a:pPr>
                      <a:r>
                        <a:rPr lang="en" sz="800" u="none" cap="none" strike="noStrike">
                          <a:latin typeface="Times New Roman"/>
                          <a:ea typeface="Times New Roman"/>
                          <a:cs typeface="Times New Roman"/>
                          <a:sym typeface="Times New Roman"/>
                        </a:rPr>
                        <a:t>Communicate.</a:t>
                      </a:r>
                      <a:endParaRPr sz="1100"/>
                    </a:p>
                    <a:p>
                      <a:pPr indent="0" lvl="0" marL="88900" marR="0" rtl="0" algn="l">
                        <a:spcBef>
                          <a:spcPts val="0"/>
                        </a:spcBef>
                        <a:spcAft>
                          <a:spcPts val="0"/>
                        </a:spcAft>
                        <a:buClr>
                          <a:schemeClr val="dk1"/>
                        </a:buClr>
                        <a:buSzPts val="800"/>
                        <a:buFont typeface="Arial"/>
                        <a:buNone/>
                      </a:pPr>
                      <a:r>
                        <a:t/>
                      </a:r>
                      <a:endParaRPr sz="800" u="none" cap="none" strike="noStrike">
                        <a:latin typeface="Open Sans Light"/>
                        <a:ea typeface="Open Sans Light"/>
                        <a:cs typeface="Open Sans Light"/>
                        <a:sym typeface="Open Sans Light"/>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968" name="Google Shape;968;p44"/>
          <p:cNvSpPr/>
          <p:nvPr/>
        </p:nvSpPr>
        <p:spPr>
          <a:xfrm>
            <a:off x="494301" y="1292551"/>
            <a:ext cx="2558400" cy="2558400"/>
          </a:xfrm>
          <a:prstGeom prst="rect">
            <a:avLst/>
          </a:prstGeom>
          <a:noFill/>
          <a:ln cap="flat" cmpd="sng" w="19050">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969" name="Google Shape;969;p44"/>
          <p:cNvSpPr/>
          <p:nvPr/>
        </p:nvSpPr>
        <p:spPr>
          <a:xfrm>
            <a:off x="3078001" y="1309201"/>
            <a:ext cx="2558400" cy="2558400"/>
          </a:xfrm>
          <a:prstGeom prst="rect">
            <a:avLst/>
          </a:prstGeom>
          <a:noFill/>
          <a:ln cap="flat" cmpd="sng" w="19050">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970" name="Google Shape;970;p44"/>
          <p:cNvSpPr/>
          <p:nvPr/>
        </p:nvSpPr>
        <p:spPr>
          <a:xfrm>
            <a:off x="1581354" y="1529849"/>
            <a:ext cx="231900" cy="231900"/>
          </a:xfrm>
          <a:prstGeom prst="octagon">
            <a:avLst>
              <a:gd fmla="val 29289" name="adj"/>
            </a:avLst>
          </a:prstGeom>
          <a:solidFill>
            <a:srgbClr val="9FC5E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71" name="Google Shape;971;p44"/>
          <p:cNvSpPr/>
          <p:nvPr/>
        </p:nvSpPr>
        <p:spPr>
          <a:xfrm>
            <a:off x="1581354" y="2339849"/>
            <a:ext cx="231900" cy="231900"/>
          </a:xfrm>
          <a:prstGeom prst="octagon">
            <a:avLst>
              <a:gd fmla="val 29289" name="adj"/>
            </a:avLst>
          </a:prstGeom>
          <a:solidFill>
            <a:srgbClr val="9FC5E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72" name="Google Shape;972;p44"/>
          <p:cNvSpPr/>
          <p:nvPr/>
        </p:nvSpPr>
        <p:spPr>
          <a:xfrm>
            <a:off x="2450429" y="2339849"/>
            <a:ext cx="231900" cy="231900"/>
          </a:xfrm>
          <a:prstGeom prst="octagon">
            <a:avLst>
              <a:gd fmla="val 29289" name="adj"/>
            </a:avLst>
          </a:prstGeom>
          <a:solidFill>
            <a:srgbClr val="9FC5E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73" name="Google Shape;973;p44"/>
          <p:cNvSpPr/>
          <p:nvPr/>
        </p:nvSpPr>
        <p:spPr>
          <a:xfrm>
            <a:off x="712279" y="2339849"/>
            <a:ext cx="231900" cy="231900"/>
          </a:xfrm>
          <a:prstGeom prst="octagon">
            <a:avLst>
              <a:gd fmla="val 29289" name="adj"/>
            </a:avLst>
          </a:prstGeom>
          <a:solidFill>
            <a:srgbClr val="9FC5E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74" name="Google Shape;974;p44"/>
          <p:cNvSpPr/>
          <p:nvPr/>
        </p:nvSpPr>
        <p:spPr>
          <a:xfrm>
            <a:off x="1581354" y="3282699"/>
            <a:ext cx="231900" cy="231900"/>
          </a:xfrm>
          <a:prstGeom prst="octagon">
            <a:avLst>
              <a:gd fmla="val 29289" name="adj"/>
            </a:avLst>
          </a:prstGeom>
          <a:solidFill>
            <a:srgbClr val="9FC5E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75" name="Google Shape;975;p44"/>
          <p:cNvSpPr/>
          <p:nvPr/>
        </p:nvSpPr>
        <p:spPr>
          <a:xfrm>
            <a:off x="4340104" y="1529849"/>
            <a:ext cx="231900" cy="231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76" name="Google Shape;976;p44"/>
          <p:cNvSpPr/>
          <p:nvPr/>
        </p:nvSpPr>
        <p:spPr>
          <a:xfrm>
            <a:off x="4340104" y="3338974"/>
            <a:ext cx="231900" cy="231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77" name="Google Shape;977;p44"/>
          <p:cNvSpPr/>
          <p:nvPr/>
        </p:nvSpPr>
        <p:spPr>
          <a:xfrm>
            <a:off x="4340104" y="2472449"/>
            <a:ext cx="231900" cy="231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78" name="Google Shape;978;p44"/>
          <p:cNvSpPr/>
          <p:nvPr/>
        </p:nvSpPr>
        <p:spPr>
          <a:xfrm>
            <a:off x="3770954" y="2455799"/>
            <a:ext cx="231900" cy="231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79" name="Google Shape;979;p44"/>
          <p:cNvSpPr/>
          <p:nvPr/>
        </p:nvSpPr>
        <p:spPr>
          <a:xfrm>
            <a:off x="5086042" y="2455799"/>
            <a:ext cx="231900" cy="231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nvGrpSpPr>
          <p:cNvPr id="980" name="Google Shape;980;p44"/>
          <p:cNvGrpSpPr/>
          <p:nvPr/>
        </p:nvGrpSpPr>
        <p:grpSpPr>
          <a:xfrm>
            <a:off x="759579" y="4073959"/>
            <a:ext cx="4707290" cy="230069"/>
            <a:chOff x="3775809" y="6352154"/>
            <a:chExt cx="1850059" cy="230069"/>
          </a:xfrm>
        </p:grpSpPr>
        <p:grpSp>
          <p:nvGrpSpPr>
            <p:cNvPr id="981" name="Google Shape;981;p44"/>
            <p:cNvGrpSpPr/>
            <p:nvPr/>
          </p:nvGrpSpPr>
          <p:grpSpPr>
            <a:xfrm>
              <a:off x="3777868" y="6419963"/>
              <a:ext cx="1845900" cy="162260"/>
              <a:chOff x="9963491" y="3537374"/>
              <a:chExt cx="1845900" cy="162260"/>
            </a:xfrm>
          </p:grpSpPr>
          <p:cxnSp>
            <p:nvCxnSpPr>
              <p:cNvPr id="982" name="Google Shape;982;p44"/>
              <p:cNvCxnSpPr/>
              <p:nvPr/>
            </p:nvCxnSpPr>
            <p:spPr>
              <a:xfrm>
                <a:off x="10886441" y="2614424"/>
                <a:ext cx="0" cy="1845900"/>
              </a:xfrm>
              <a:prstGeom prst="straightConnector1">
                <a:avLst/>
              </a:prstGeom>
              <a:noFill/>
              <a:ln cap="flat" cmpd="sng" w="9525">
                <a:solidFill>
                  <a:srgbClr val="000000"/>
                </a:solidFill>
                <a:prstDash val="solid"/>
                <a:miter lim="800000"/>
                <a:headEnd len="sm" w="sm" type="none"/>
                <a:tailEnd len="sm" w="sm" type="none"/>
              </a:ln>
            </p:spPr>
          </p:cxnSp>
          <p:sp>
            <p:nvSpPr>
              <p:cNvPr id="983" name="Google Shape;983;p44"/>
              <p:cNvSpPr txBox="1"/>
              <p:nvPr/>
            </p:nvSpPr>
            <p:spPr>
              <a:xfrm>
                <a:off x="10502352" y="3561034"/>
                <a:ext cx="789600" cy="1386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 sz="900">
                    <a:latin typeface="Open Sans Light"/>
                    <a:ea typeface="Open Sans Light"/>
                    <a:cs typeface="Open Sans Light"/>
                    <a:sym typeface="Open Sans Light"/>
                  </a:rPr>
                  <a:t>30</a:t>
                </a:r>
                <a:r>
                  <a:rPr lang="en" sz="900">
                    <a:solidFill>
                      <a:srgbClr val="000000"/>
                    </a:solidFill>
                    <a:latin typeface="Open Sans Light"/>
                    <a:ea typeface="Open Sans Light"/>
                    <a:cs typeface="Open Sans Light"/>
                    <a:sym typeface="Open Sans Light"/>
                  </a:rPr>
                  <a:t> yd</a:t>
                </a:r>
                <a:endParaRPr/>
              </a:p>
            </p:txBody>
          </p:sp>
        </p:grpSp>
        <p:cxnSp>
          <p:nvCxnSpPr>
            <p:cNvPr id="984" name="Google Shape;984;p44"/>
            <p:cNvCxnSpPr/>
            <p:nvPr/>
          </p:nvCxnSpPr>
          <p:spPr>
            <a:xfrm>
              <a:off x="5623768" y="6352154"/>
              <a:ext cx="2100" cy="139200"/>
            </a:xfrm>
            <a:prstGeom prst="straightConnector1">
              <a:avLst/>
            </a:prstGeom>
            <a:noFill/>
            <a:ln cap="flat" cmpd="sng" w="9525">
              <a:solidFill>
                <a:srgbClr val="000000"/>
              </a:solidFill>
              <a:prstDash val="solid"/>
              <a:miter lim="800000"/>
              <a:headEnd len="sm" w="sm" type="none"/>
              <a:tailEnd len="sm" w="sm" type="none"/>
            </a:ln>
          </p:spPr>
        </p:cxnSp>
        <p:cxnSp>
          <p:nvCxnSpPr>
            <p:cNvPr id="985" name="Google Shape;985;p44"/>
            <p:cNvCxnSpPr/>
            <p:nvPr/>
          </p:nvCxnSpPr>
          <p:spPr>
            <a:xfrm>
              <a:off x="3775809" y="6352154"/>
              <a:ext cx="2100" cy="139200"/>
            </a:xfrm>
            <a:prstGeom prst="straightConnector1">
              <a:avLst/>
            </a:prstGeom>
            <a:noFill/>
            <a:ln cap="flat" cmpd="sng" w="9525">
              <a:solidFill>
                <a:srgbClr val="000000"/>
              </a:solidFill>
              <a:prstDash val="solid"/>
              <a:miter lim="800000"/>
              <a:headEnd len="sm" w="sm" type="none"/>
              <a:tailEnd len="sm" w="sm" type="none"/>
            </a:ln>
          </p:spPr>
        </p:cxnSp>
      </p:grpSp>
      <p:grpSp>
        <p:nvGrpSpPr>
          <p:cNvPr id="986" name="Google Shape;986;p44"/>
          <p:cNvGrpSpPr/>
          <p:nvPr/>
        </p:nvGrpSpPr>
        <p:grpSpPr>
          <a:xfrm rot="5400000">
            <a:off x="-955251" y="2384934"/>
            <a:ext cx="2292963" cy="230069"/>
            <a:chOff x="3775809" y="6352154"/>
            <a:chExt cx="1850059" cy="230069"/>
          </a:xfrm>
        </p:grpSpPr>
        <p:grpSp>
          <p:nvGrpSpPr>
            <p:cNvPr id="987" name="Google Shape;987;p44"/>
            <p:cNvGrpSpPr/>
            <p:nvPr/>
          </p:nvGrpSpPr>
          <p:grpSpPr>
            <a:xfrm>
              <a:off x="3777868" y="6419963"/>
              <a:ext cx="1845900" cy="162260"/>
              <a:chOff x="9963491" y="3537374"/>
              <a:chExt cx="1845900" cy="162260"/>
            </a:xfrm>
          </p:grpSpPr>
          <p:cxnSp>
            <p:nvCxnSpPr>
              <p:cNvPr id="988" name="Google Shape;988;p44"/>
              <p:cNvCxnSpPr/>
              <p:nvPr/>
            </p:nvCxnSpPr>
            <p:spPr>
              <a:xfrm>
                <a:off x="10886441" y="2614424"/>
                <a:ext cx="0" cy="1845900"/>
              </a:xfrm>
              <a:prstGeom prst="straightConnector1">
                <a:avLst/>
              </a:prstGeom>
              <a:noFill/>
              <a:ln cap="flat" cmpd="sng" w="9525">
                <a:solidFill>
                  <a:srgbClr val="000000"/>
                </a:solidFill>
                <a:prstDash val="solid"/>
                <a:miter lim="800000"/>
                <a:headEnd len="sm" w="sm" type="none"/>
                <a:tailEnd len="sm" w="sm" type="none"/>
              </a:ln>
            </p:spPr>
          </p:cxnSp>
          <p:sp>
            <p:nvSpPr>
              <p:cNvPr id="989" name="Google Shape;989;p44"/>
              <p:cNvSpPr txBox="1"/>
              <p:nvPr/>
            </p:nvSpPr>
            <p:spPr>
              <a:xfrm>
                <a:off x="10502352" y="3561034"/>
                <a:ext cx="789600" cy="1386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 sz="900">
                    <a:latin typeface="Open Sans Light"/>
                    <a:ea typeface="Open Sans Light"/>
                    <a:cs typeface="Open Sans Light"/>
                    <a:sym typeface="Open Sans Light"/>
                  </a:rPr>
                  <a:t>25</a:t>
                </a:r>
                <a:r>
                  <a:rPr lang="en" sz="900">
                    <a:solidFill>
                      <a:srgbClr val="000000"/>
                    </a:solidFill>
                    <a:latin typeface="Open Sans Light"/>
                    <a:ea typeface="Open Sans Light"/>
                    <a:cs typeface="Open Sans Light"/>
                    <a:sym typeface="Open Sans Light"/>
                  </a:rPr>
                  <a:t> yd</a:t>
                </a:r>
                <a:endParaRPr/>
              </a:p>
            </p:txBody>
          </p:sp>
        </p:grpSp>
        <p:cxnSp>
          <p:nvCxnSpPr>
            <p:cNvPr id="990" name="Google Shape;990;p44"/>
            <p:cNvCxnSpPr/>
            <p:nvPr/>
          </p:nvCxnSpPr>
          <p:spPr>
            <a:xfrm>
              <a:off x="5623768" y="6352154"/>
              <a:ext cx="2100" cy="139200"/>
            </a:xfrm>
            <a:prstGeom prst="straightConnector1">
              <a:avLst/>
            </a:prstGeom>
            <a:noFill/>
            <a:ln cap="flat" cmpd="sng" w="9525">
              <a:solidFill>
                <a:srgbClr val="000000"/>
              </a:solidFill>
              <a:prstDash val="solid"/>
              <a:miter lim="800000"/>
              <a:headEnd len="sm" w="sm" type="none"/>
              <a:tailEnd len="sm" w="sm" type="none"/>
            </a:ln>
          </p:spPr>
        </p:cxnSp>
        <p:cxnSp>
          <p:nvCxnSpPr>
            <p:cNvPr id="991" name="Google Shape;991;p44"/>
            <p:cNvCxnSpPr/>
            <p:nvPr/>
          </p:nvCxnSpPr>
          <p:spPr>
            <a:xfrm>
              <a:off x="3775809" y="6352154"/>
              <a:ext cx="2100" cy="139200"/>
            </a:xfrm>
            <a:prstGeom prst="straightConnector1">
              <a:avLst/>
            </a:prstGeom>
            <a:noFill/>
            <a:ln cap="flat" cmpd="sng" w="9525">
              <a:solidFill>
                <a:srgbClr val="000000"/>
              </a:solidFill>
              <a:prstDash val="solid"/>
              <a:miter lim="800000"/>
              <a:headEnd len="sm" w="sm" type="none"/>
              <a:tailEnd len="sm" w="sm" type="none"/>
            </a:ln>
          </p:spPr>
        </p:cxnSp>
      </p:grpSp>
      <p:pic>
        <p:nvPicPr>
          <p:cNvPr descr="Soccer Ball PNG Transparent Image" id="992" name="Google Shape;992;p44"/>
          <p:cNvPicPr preferRelativeResize="0"/>
          <p:nvPr/>
        </p:nvPicPr>
        <p:blipFill rotWithShape="1">
          <a:blip r:embed="rId3">
            <a:alphaModFix/>
          </a:blip>
          <a:srcRect b="0" l="0" r="0" t="0"/>
          <a:stretch/>
        </p:blipFill>
        <p:spPr>
          <a:xfrm>
            <a:off x="1477860" y="2687688"/>
            <a:ext cx="141677" cy="140945"/>
          </a:xfrm>
          <a:prstGeom prst="rect">
            <a:avLst/>
          </a:prstGeom>
          <a:noFill/>
          <a:ln>
            <a:noFill/>
          </a:ln>
        </p:spPr>
      </p:pic>
      <p:cxnSp>
        <p:nvCxnSpPr>
          <p:cNvPr id="993" name="Google Shape;993;p44"/>
          <p:cNvCxnSpPr>
            <a:endCxn id="969" idx="1"/>
          </p:cNvCxnSpPr>
          <p:nvPr/>
        </p:nvCxnSpPr>
        <p:spPr>
          <a:xfrm flipH="1">
            <a:off x="3078001" y="2564401"/>
            <a:ext cx="536400" cy="24000"/>
          </a:xfrm>
          <a:prstGeom prst="straightConnector1">
            <a:avLst/>
          </a:prstGeom>
          <a:noFill/>
          <a:ln cap="flat" cmpd="sng" w="28575">
            <a:solidFill>
              <a:srgbClr val="000000"/>
            </a:solidFill>
            <a:prstDash val="solid"/>
            <a:miter lim="800000"/>
            <a:headEnd len="sm" w="sm"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graphicFrame>
        <p:nvGraphicFramePr>
          <p:cNvPr id="998" name="Google Shape;998;p45"/>
          <p:cNvGraphicFramePr/>
          <p:nvPr/>
        </p:nvGraphicFramePr>
        <p:xfrm>
          <a:off x="5823947" y="757558"/>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Free your teammate possession</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4C2F4"/>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Build on possession and connecting passes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chemeClr val="dk1"/>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20 yard diameter circle. Create two teams of 4v4. Each team has one player in the middle and the rest on the outside. To start, the coach passes a ball into the pitch. The two players compete for possession. The player who wins the ball attempts to pass out to a teammate. </a:t>
                      </a:r>
                      <a:endParaRPr sz="800">
                        <a:solidFill>
                          <a:srgbClr val="32394D"/>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800"/>
                        <a:buFont typeface="Arial"/>
                        <a:buNone/>
                      </a:pPr>
                      <a:r>
                        <a:t/>
                      </a:r>
                      <a:endParaRPr sz="800">
                        <a:solidFill>
                          <a:srgbClr val="32394D"/>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800"/>
                        <a:buFont typeface="Arial"/>
                        <a:buNone/>
                      </a:pPr>
                      <a:r>
                        <a:rPr lang="en" sz="800">
                          <a:solidFill>
                            <a:srgbClr val="32394D"/>
                          </a:solidFill>
                          <a:latin typeface="Times New Roman"/>
                          <a:ea typeface="Times New Roman"/>
                          <a:cs typeface="Times New Roman"/>
                          <a:sym typeface="Times New Roman"/>
                        </a:rPr>
                        <a:t>If successful, the teammate enters the pitch to make it 2v1. The winning team is the one that has all four players on the pitch and completes 4 consecutive passes.</a:t>
                      </a:r>
                      <a:endParaRPr sz="800">
                        <a:solidFill>
                          <a:srgbClr val="32394D"/>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800"/>
                        <a:buFont typeface="Arial"/>
                        <a:buNone/>
                      </a:pPr>
                      <a:r>
                        <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Limit touches</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Quick tou</a:t>
                      </a:r>
                      <a:r>
                        <a:rPr lang="en" sz="800">
                          <a:solidFill>
                            <a:srgbClr val="32394D"/>
                          </a:solidFill>
                          <a:latin typeface="Times New Roman"/>
                          <a:ea typeface="Times New Roman"/>
                          <a:cs typeface="Times New Roman"/>
                          <a:sym typeface="Times New Roman"/>
                        </a:rPr>
                        <a:t>ches</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Communication</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Head up to identify space/defenders</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Proper technique</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999" name="Google Shape;999;p45"/>
          <p:cNvSpPr/>
          <p:nvPr/>
        </p:nvSpPr>
        <p:spPr>
          <a:xfrm>
            <a:off x="1100548" y="508251"/>
            <a:ext cx="3936300" cy="3936300"/>
          </a:xfrm>
          <a:prstGeom prst="ellipse">
            <a:avLst/>
          </a:prstGeom>
          <a:noFill/>
          <a:ln cap="flat" cmpd="sng" w="19050">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000" name="Google Shape;1000;p45"/>
          <p:cNvSpPr/>
          <p:nvPr/>
        </p:nvSpPr>
        <p:spPr>
          <a:xfrm>
            <a:off x="2961746" y="394602"/>
            <a:ext cx="213900" cy="213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01" name="Google Shape;1001;p45"/>
          <p:cNvSpPr/>
          <p:nvPr/>
        </p:nvSpPr>
        <p:spPr>
          <a:xfrm>
            <a:off x="1161046" y="3288102"/>
            <a:ext cx="213900" cy="213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02" name="Google Shape;1002;p45"/>
          <p:cNvSpPr/>
          <p:nvPr/>
        </p:nvSpPr>
        <p:spPr>
          <a:xfrm>
            <a:off x="1100546" y="1590477"/>
            <a:ext cx="213900" cy="213900"/>
          </a:xfrm>
          <a:prstGeom prst="octagon">
            <a:avLst>
              <a:gd fmla="val 29289" name="adj"/>
            </a:avLst>
          </a:prstGeom>
          <a:solidFill>
            <a:srgbClr val="3C78D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03" name="Google Shape;1003;p45"/>
          <p:cNvSpPr/>
          <p:nvPr/>
        </p:nvSpPr>
        <p:spPr>
          <a:xfrm>
            <a:off x="4358108" y="1126352"/>
            <a:ext cx="213900" cy="213900"/>
          </a:xfrm>
          <a:prstGeom prst="octagon">
            <a:avLst>
              <a:gd fmla="val 29289" name="adj"/>
            </a:avLst>
          </a:prstGeom>
          <a:solidFill>
            <a:srgbClr val="3C78D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04" name="Google Shape;1004;p45"/>
          <p:cNvSpPr/>
          <p:nvPr/>
        </p:nvSpPr>
        <p:spPr>
          <a:xfrm>
            <a:off x="3561758" y="4318227"/>
            <a:ext cx="213900" cy="213900"/>
          </a:xfrm>
          <a:prstGeom prst="octagon">
            <a:avLst>
              <a:gd fmla="val 29289" name="adj"/>
            </a:avLst>
          </a:prstGeom>
          <a:solidFill>
            <a:srgbClr val="3C78D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005" name="Google Shape;1005;p45"/>
          <p:cNvPicPr preferRelativeResize="0"/>
          <p:nvPr/>
        </p:nvPicPr>
        <p:blipFill rotWithShape="1">
          <a:blip r:embed="rId3">
            <a:alphaModFix/>
          </a:blip>
          <a:srcRect b="0" l="0" r="0" t="0"/>
          <a:stretch/>
        </p:blipFill>
        <p:spPr>
          <a:xfrm>
            <a:off x="2213185" y="4625826"/>
            <a:ext cx="141677" cy="140945"/>
          </a:xfrm>
          <a:prstGeom prst="rect">
            <a:avLst/>
          </a:prstGeom>
          <a:noFill/>
          <a:ln>
            <a:noFill/>
          </a:ln>
        </p:spPr>
      </p:pic>
      <p:grpSp>
        <p:nvGrpSpPr>
          <p:cNvPr id="1006" name="Google Shape;1006;p45"/>
          <p:cNvGrpSpPr/>
          <p:nvPr/>
        </p:nvGrpSpPr>
        <p:grpSpPr>
          <a:xfrm>
            <a:off x="130713" y="527539"/>
            <a:ext cx="756460" cy="3897723"/>
            <a:chOff x="6682857" y="3513940"/>
            <a:chExt cx="756460" cy="2174583"/>
          </a:xfrm>
        </p:grpSpPr>
        <p:grpSp>
          <p:nvGrpSpPr>
            <p:cNvPr id="1007" name="Google Shape;1007;p45"/>
            <p:cNvGrpSpPr/>
            <p:nvPr/>
          </p:nvGrpSpPr>
          <p:grpSpPr>
            <a:xfrm>
              <a:off x="6683070" y="3513940"/>
              <a:ext cx="756247" cy="2174583"/>
              <a:chOff x="11278940" y="1515355"/>
              <a:chExt cx="756247" cy="1845839"/>
            </a:xfrm>
          </p:grpSpPr>
          <p:grpSp>
            <p:nvGrpSpPr>
              <p:cNvPr id="1008" name="Google Shape;1008;p45"/>
              <p:cNvGrpSpPr/>
              <p:nvPr/>
            </p:nvGrpSpPr>
            <p:grpSpPr>
              <a:xfrm>
                <a:off x="11278940" y="1515355"/>
                <a:ext cx="158400" cy="1845839"/>
                <a:chOff x="11423710" y="1839191"/>
                <a:chExt cx="158400" cy="1585500"/>
              </a:xfrm>
            </p:grpSpPr>
            <p:cxnSp>
              <p:nvCxnSpPr>
                <p:cNvPr id="1009" name="Google Shape;1009;p45"/>
                <p:cNvCxnSpPr/>
                <p:nvPr/>
              </p:nvCxnSpPr>
              <p:spPr>
                <a:xfrm>
                  <a:off x="11502736" y="1839191"/>
                  <a:ext cx="0" cy="1585500"/>
                </a:xfrm>
                <a:prstGeom prst="straightConnector1">
                  <a:avLst/>
                </a:prstGeom>
                <a:noFill/>
                <a:ln cap="flat" cmpd="sng" w="9525">
                  <a:solidFill>
                    <a:srgbClr val="000000"/>
                  </a:solidFill>
                  <a:prstDash val="solid"/>
                  <a:miter lim="800000"/>
                  <a:headEnd len="sm" w="sm" type="none"/>
                  <a:tailEnd len="sm" w="sm" type="none"/>
                </a:ln>
              </p:spPr>
            </p:cxnSp>
            <p:cxnSp>
              <p:nvCxnSpPr>
                <p:cNvPr id="1010" name="Google Shape;1010;p45"/>
                <p:cNvCxnSpPr/>
                <p:nvPr/>
              </p:nvCxnSpPr>
              <p:spPr>
                <a:xfrm rot="10800000">
                  <a:off x="11423710" y="3424661"/>
                  <a:ext cx="158400" cy="0"/>
                </a:xfrm>
                <a:prstGeom prst="straightConnector1">
                  <a:avLst/>
                </a:prstGeom>
                <a:noFill/>
                <a:ln cap="flat" cmpd="sng" w="9525">
                  <a:solidFill>
                    <a:srgbClr val="000000"/>
                  </a:solidFill>
                  <a:prstDash val="solid"/>
                  <a:miter lim="800000"/>
                  <a:headEnd len="sm" w="sm" type="none"/>
                  <a:tailEnd len="sm" w="sm" type="none"/>
                </a:ln>
              </p:spPr>
            </p:cxnSp>
          </p:grpSp>
          <p:sp>
            <p:nvSpPr>
              <p:cNvPr id="1011" name="Google Shape;1011;p45"/>
              <p:cNvSpPr txBox="1"/>
              <p:nvPr/>
            </p:nvSpPr>
            <p:spPr>
              <a:xfrm>
                <a:off x="11415687" y="2389968"/>
                <a:ext cx="619500" cy="65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 sz="900" u="none" cap="none" strike="noStrike">
                    <a:solidFill>
                      <a:srgbClr val="000000"/>
                    </a:solidFill>
                    <a:latin typeface="Open Sans Light"/>
                    <a:ea typeface="Open Sans Light"/>
                    <a:cs typeface="Open Sans Light"/>
                    <a:sym typeface="Open Sans Light"/>
                  </a:rPr>
                  <a:t>20 yd</a:t>
                </a:r>
                <a:endParaRPr/>
              </a:p>
            </p:txBody>
          </p:sp>
        </p:grpSp>
        <p:cxnSp>
          <p:nvCxnSpPr>
            <p:cNvPr id="1012" name="Google Shape;1012;p45"/>
            <p:cNvCxnSpPr/>
            <p:nvPr/>
          </p:nvCxnSpPr>
          <p:spPr>
            <a:xfrm rot="10800000">
              <a:off x="6682857" y="3514058"/>
              <a:ext cx="158400" cy="0"/>
            </a:xfrm>
            <a:prstGeom prst="straightConnector1">
              <a:avLst/>
            </a:prstGeom>
            <a:noFill/>
            <a:ln cap="flat" cmpd="sng" w="9525">
              <a:solidFill>
                <a:srgbClr val="000000"/>
              </a:solidFill>
              <a:prstDash val="solid"/>
              <a:miter lim="800000"/>
              <a:headEnd len="sm" w="sm" type="none"/>
              <a:tailEnd len="sm" w="sm" type="none"/>
            </a:ln>
          </p:spPr>
        </p:cxnSp>
      </p:grpSp>
      <p:sp>
        <p:nvSpPr>
          <p:cNvPr id="1013" name="Google Shape;1013;p45"/>
          <p:cNvSpPr/>
          <p:nvPr/>
        </p:nvSpPr>
        <p:spPr>
          <a:xfrm>
            <a:off x="4865433" y="2880077"/>
            <a:ext cx="213900" cy="213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14" name="Google Shape;1014;p45"/>
          <p:cNvSpPr/>
          <p:nvPr/>
        </p:nvSpPr>
        <p:spPr>
          <a:xfrm>
            <a:off x="3448933" y="2108277"/>
            <a:ext cx="213900" cy="213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15" name="Google Shape;1015;p45"/>
          <p:cNvSpPr/>
          <p:nvPr/>
        </p:nvSpPr>
        <p:spPr>
          <a:xfrm>
            <a:off x="2566558" y="2108277"/>
            <a:ext cx="213900" cy="213900"/>
          </a:xfrm>
          <a:prstGeom prst="octagon">
            <a:avLst>
              <a:gd fmla="val 29289" name="adj"/>
            </a:avLst>
          </a:prstGeom>
          <a:solidFill>
            <a:srgbClr val="3C78D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16" name="Google Shape;1016;p45"/>
          <p:cNvSpPr txBox="1"/>
          <p:nvPr/>
        </p:nvSpPr>
        <p:spPr>
          <a:xfrm>
            <a:off x="1754172" y="4728248"/>
            <a:ext cx="45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1200" u="none" cap="none" strike="noStrike">
                <a:solidFill>
                  <a:srgbClr val="000000"/>
                </a:solidFill>
                <a:latin typeface="Bebas Neue"/>
                <a:ea typeface="Bebas Neue"/>
                <a:cs typeface="Bebas Neue"/>
                <a:sym typeface="Bebas Neue"/>
              </a:rPr>
              <a:t>Coach</a:t>
            </a:r>
            <a:endParaRPr/>
          </a:p>
        </p:txBody>
      </p:sp>
      <p:cxnSp>
        <p:nvCxnSpPr>
          <p:cNvPr id="1017" name="Google Shape;1017;p45"/>
          <p:cNvCxnSpPr/>
          <p:nvPr/>
        </p:nvCxnSpPr>
        <p:spPr>
          <a:xfrm flipH="1" rot="10800000">
            <a:off x="2468884" y="2562380"/>
            <a:ext cx="592800" cy="2070300"/>
          </a:xfrm>
          <a:prstGeom prst="straightConnector1">
            <a:avLst/>
          </a:prstGeom>
          <a:noFill/>
          <a:ln cap="flat" cmpd="sng" w="28575">
            <a:solidFill>
              <a:srgbClr val="000000"/>
            </a:solidFill>
            <a:prstDash val="dot"/>
            <a:miter lim="800000"/>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aphicFrame>
        <p:nvGraphicFramePr>
          <p:cNvPr id="119" name="Google Shape;119;p19"/>
          <p:cNvGraphicFramePr/>
          <p:nvPr/>
        </p:nvGraphicFramePr>
        <p:xfrm>
          <a:off x="5841603" y="513058"/>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Cone </a:t>
                      </a:r>
                      <a:r>
                        <a:rPr b="0" lang="en" sz="1200" u="none" cap="none" strike="noStrike">
                          <a:solidFill>
                            <a:srgbClr val="32394D"/>
                          </a:solidFill>
                          <a:latin typeface="Bebas Neue"/>
                          <a:ea typeface="Bebas Neue"/>
                          <a:cs typeface="Bebas Neue"/>
                          <a:sym typeface="Bebas Neue"/>
                        </a:rPr>
                        <a:t>Technical</a:t>
                      </a:r>
                      <a:r>
                        <a:rPr lang="en" sz="1200">
                          <a:solidFill>
                            <a:srgbClr val="32394D"/>
                          </a:solidFill>
                          <a:latin typeface="Bebas Neue"/>
                          <a:ea typeface="Bebas Neue"/>
                          <a:cs typeface="Bebas Neue"/>
                          <a:sym typeface="Bebas Neue"/>
                        </a:rPr>
                        <a:t> Mastery</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E599"/>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Quick touches on the ball with many variations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chemeClr val="dk1"/>
                        </a:buClr>
                        <a:buSzPts val="800"/>
                        <a:buFont typeface="Arial"/>
                        <a:buNone/>
                      </a:pPr>
                      <a:r>
                        <a:rPr b="0" lang="en" sz="800" u="none" cap="none" strike="noStrike">
                          <a:solidFill>
                            <a:srgbClr val="32394D"/>
                          </a:solidFill>
                          <a:latin typeface="Bebas Neue"/>
                          <a:ea typeface="Bebas Neue"/>
                          <a:cs typeface="Bebas Neue"/>
                          <a:sym typeface="Bebas Neue"/>
                        </a:rPr>
                        <a:t>SETUP:  </a:t>
                      </a:r>
                      <a:r>
                        <a:rPr b="0" lang="en" sz="800" u="none" cap="none" strike="noStrike">
                          <a:solidFill>
                            <a:srgbClr val="32394D"/>
                          </a:solidFill>
                          <a:latin typeface="Times New Roman"/>
                          <a:ea typeface="Times New Roman"/>
                          <a:cs typeface="Times New Roman"/>
                          <a:sym typeface="Times New Roman"/>
                        </a:rPr>
                        <a:t>Set up </a:t>
                      </a:r>
                      <a:r>
                        <a:rPr lang="en" sz="800">
                          <a:solidFill>
                            <a:srgbClr val="32394D"/>
                          </a:solidFill>
                          <a:latin typeface="Times New Roman"/>
                          <a:ea typeface="Times New Roman"/>
                          <a:cs typeface="Times New Roman"/>
                          <a:sym typeface="Times New Roman"/>
                        </a:rPr>
                        <a:t>3</a:t>
                      </a:r>
                      <a:r>
                        <a:rPr b="0" lang="en" sz="800" u="none" cap="none" strike="noStrike">
                          <a:solidFill>
                            <a:srgbClr val="32394D"/>
                          </a:solidFill>
                          <a:latin typeface="Times New Roman"/>
                          <a:ea typeface="Times New Roman"/>
                          <a:cs typeface="Times New Roman"/>
                          <a:sym typeface="Times New Roman"/>
                        </a:rPr>
                        <a:t> cones 5-6 yards apart. </a:t>
                      </a:r>
                      <a:r>
                        <a:rPr lang="en" sz="800">
                          <a:solidFill>
                            <a:srgbClr val="32394D"/>
                          </a:solidFill>
                          <a:latin typeface="Times New Roman"/>
                          <a:ea typeface="Times New Roman"/>
                          <a:cs typeface="Times New Roman"/>
                          <a:sym typeface="Times New Roman"/>
                        </a:rPr>
                        <a:t>Have two lines at the end of each cone to have multiple players going at the same time. Each line will start on the right side of the cones. Multiple variations with dribbling and passing combos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Speed dribble to the other side</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R/L foot only</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Inside Outside</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Free dribble to middle cone, turn with drag back to line you came from</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Dribble to middle cone, sole role across to other side between the cones and end on opposite side</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Dribble to half/pass to other side</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Lead pass between cones to opposite line, switching balls and lines</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Use inside of the foot – NO TOES </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Plant foot pointing at target</a:t>
                      </a:r>
                      <a:endParaRPr sz="800" u="none" cap="none" strike="noStrike">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Receiving player should be on their toes ready for the ball</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Proper weight and accuracy to make it easier for your teammate to receive </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120" name="Google Shape;120;p19"/>
          <p:cNvSpPr/>
          <p:nvPr/>
        </p:nvSpPr>
        <p:spPr>
          <a:xfrm>
            <a:off x="4026272" y="1322897"/>
            <a:ext cx="156600" cy="1533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1" name="Google Shape;121;p19"/>
          <p:cNvSpPr/>
          <p:nvPr/>
        </p:nvSpPr>
        <p:spPr>
          <a:xfrm>
            <a:off x="2578472" y="1322897"/>
            <a:ext cx="156600" cy="1533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2" name="Google Shape;122;p19"/>
          <p:cNvSpPr/>
          <p:nvPr/>
        </p:nvSpPr>
        <p:spPr>
          <a:xfrm>
            <a:off x="1130672" y="1322897"/>
            <a:ext cx="156600" cy="1533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3" name="Google Shape;123;p19"/>
          <p:cNvSpPr/>
          <p:nvPr/>
        </p:nvSpPr>
        <p:spPr>
          <a:xfrm>
            <a:off x="4192233" y="1109597"/>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4" name="Google Shape;124;p19"/>
          <p:cNvSpPr/>
          <p:nvPr/>
        </p:nvSpPr>
        <p:spPr>
          <a:xfrm>
            <a:off x="4573233" y="1109597"/>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5" name="Google Shape;125;p19"/>
          <p:cNvSpPr/>
          <p:nvPr/>
        </p:nvSpPr>
        <p:spPr>
          <a:xfrm>
            <a:off x="4878033" y="1109597"/>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6" name="Google Shape;126;p19"/>
          <p:cNvSpPr/>
          <p:nvPr/>
        </p:nvSpPr>
        <p:spPr>
          <a:xfrm>
            <a:off x="248483" y="1612222"/>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7" name="Google Shape;127;p19"/>
          <p:cNvSpPr/>
          <p:nvPr/>
        </p:nvSpPr>
        <p:spPr>
          <a:xfrm>
            <a:off x="629483" y="1612222"/>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8" name="Google Shape;128;p19"/>
          <p:cNvSpPr/>
          <p:nvPr/>
        </p:nvSpPr>
        <p:spPr>
          <a:xfrm>
            <a:off x="934283" y="1612222"/>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29" name="Google Shape;129;p19"/>
          <p:cNvPicPr preferRelativeResize="0"/>
          <p:nvPr/>
        </p:nvPicPr>
        <p:blipFill rotWithShape="1">
          <a:blip r:embed="rId3">
            <a:alphaModFix/>
          </a:blip>
          <a:srcRect b="0" l="0" r="0" t="0"/>
          <a:stretch/>
        </p:blipFill>
        <p:spPr>
          <a:xfrm>
            <a:off x="4033748" y="1172113"/>
            <a:ext cx="141677" cy="140945"/>
          </a:xfrm>
          <a:prstGeom prst="rect">
            <a:avLst/>
          </a:prstGeom>
          <a:noFill/>
          <a:ln>
            <a:noFill/>
          </a:ln>
        </p:spPr>
      </p:pic>
      <p:pic>
        <p:nvPicPr>
          <p:cNvPr descr="Soccer Ball PNG Transparent Image" id="130" name="Google Shape;130;p19"/>
          <p:cNvPicPr preferRelativeResize="0"/>
          <p:nvPr/>
        </p:nvPicPr>
        <p:blipFill rotWithShape="1">
          <a:blip r:embed="rId3">
            <a:alphaModFix/>
          </a:blip>
          <a:srcRect b="0" l="0" r="0" t="0"/>
          <a:stretch/>
        </p:blipFill>
        <p:spPr>
          <a:xfrm>
            <a:off x="4414748" y="1172113"/>
            <a:ext cx="141677" cy="140945"/>
          </a:xfrm>
          <a:prstGeom prst="rect">
            <a:avLst/>
          </a:prstGeom>
          <a:noFill/>
          <a:ln>
            <a:noFill/>
          </a:ln>
        </p:spPr>
      </p:pic>
      <p:pic>
        <p:nvPicPr>
          <p:cNvPr descr="Soccer Ball PNG Transparent Image" id="131" name="Google Shape;131;p19"/>
          <p:cNvPicPr preferRelativeResize="0"/>
          <p:nvPr/>
        </p:nvPicPr>
        <p:blipFill rotWithShape="1">
          <a:blip r:embed="rId3">
            <a:alphaModFix/>
          </a:blip>
          <a:srcRect b="0" l="0" r="0" t="0"/>
          <a:stretch/>
        </p:blipFill>
        <p:spPr>
          <a:xfrm>
            <a:off x="4795748" y="1248313"/>
            <a:ext cx="141677" cy="140945"/>
          </a:xfrm>
          <a:prstGeom prst="rect">
            <a:avLst/>
          </a:prstGeom>
          <a:noFill/>
          <a:ln>
            <a:noFill/>
          </a:ln>
        </p:spPr>
      </p:pic>
      <p:pic>
        <p:nvPicPr>
          <p:cNvPr descr="Soccer Ball PNG Transparent Image" id="132" name="Google Shape;132;p19"/>
          <p:cNvPicPr preferRelativeResize="0"/>
          <p:nvPr/>
        </p:nvPicPr>
        <p:blipFill rotWithShape="1">
          <a:blip r:embed="rId3">
            <a:alphaModFix/>
          </a:blip>
          <a:srcRect b="0" l="0" r="0" t="0"/>
          <a:stretch/>
        </p:blipFill>
        <p:spPr>
          <a:xfrm>
            <a:off x="1138135" y="1728113"/>
            <a:ext cx="141677" cy="140945"/>
          </a:xfrm>
          <a:prstGeom prst="rect">
            <a:avLst/>
          </a:prstGeom>
          <a:noFill/>
          <a:ln>
            <a:noFill/>
          </a:ln>
        </p:spPr>
      </p:pic>
      <p:pic>
        <p:nvPicPr>
          <p:cNvPr descr="Soccer Ball PNG Transparent Image" id="133" name="Google Shape;133;p19"/>
          <p:cNvPicPr preferRelativeResize="0"/>
          <p:nvPr/>
        </p:nvPicPr>
        <p:blipFill rotWithShape="1">
          <a:blip r:embed="rId3">
            <a:alphaModFix/>
          </a:blip>
          <a:srcRect b="0" l="0" r="0" t="0"/>
          <a:stretch/>
        </p:blipFill>
        <p:spPr>
          <a:xfrm>
            <a:off x="757135" y="1728113"/>
            <a:ext cx="141677" cy="140945"/>
          </a:xfrm>
          <a:prstGeom prst="rect">
            <a:avLst/>
          </a:prstGeom>
          <a:noFill/>
          <a:ln>
            <a:noFill/>
          </a:ln>
        </p:spPr>
      </p:pic>
      <p:pic>
        <p:nvPicPr>
          <p:cNvPr descr="Soccer Ball PNG Transparent Image" id="134" name="Google Shape;134;p19"/>
          <p:cNvPicPr preferRelativeResize="0"/>
          <p:nvPr/>
        </p:nvPicPr>
        <p:blipFill rotWithShape="1">
          <a:blip r:embed="rId3">
            <a:alphaModFix/>
          </a:blip>
          <a:srcRect b="0" l="0" r="0" t="0"/>
          <a:stretch/>
        </p:blipFill>
        <p:spPr>
          <a:xfrm>
            <a:off x="376135" y="1728113"/>
            <a:ext cx="141677" cy="140945"/>
          </a:xfrm>
          <a:prstGeom prst="rect">
            <a:avLst/>
          </a:prstGeom>
          <a:noFill/>
          <a:ln>
            <a:noFill/>
          </a:ln>
        </p:spPr>
      </p:pic>
      <p:cxnSp>
        <p:nvCxnSpPr>
          <p:cNvPr id="135" name="Google Shape;135;p19"/>
          <p:cNvCxnSpPr/>
          <p:nvPr/>
        </p:nvCxnSpPr>
        <p:spPr>
          <a:xfrm rot="10800000">
            <a:off x="3330020" y="1186557"/>
            <a:ext cx="520200" cy="1800"/>
          </a:xfrm>
          <a:prstGeom prst="straightConnector1">
            <a:avLst/>
          </a:prstGeom>
          <a:noFill/>
          <a:ln cap="flat" cmpd="sng" w="28575">
            <a:solidFill>
              <a:srgbClr val="000000"/>
            </a:solidFill>
            <a:prstDash val="solid"/>
            <a:miter lim="800000"/>
            <a:headEnd len="sm" w="sm" type="none"/>
            <a:tailEnd len="med" w="med" type="triangle"/>
          </a:ln>
        </p:spPr>
      </p:cxnSp>
      <p:cxnSp>
        <p:nvCxnSpPr>
          <p:cNvPr id="136" name="Google Shape;136;p19"/>
          <p:cNvCxnSpPr/>
          <p:nvPr/>
        </p:nvCxnSpPr>
        <p:spPr>
          <a:xfrm flipH="1" rot="10800000">
            <a:off x="1543345" y="1802832"/>
            <a:ext cx="560400" cy="3300"/>
          </a:xfrm>
          <a:prstGeom prst="straightConnector1">
            <a:avLst/>
          </a:prstGeom>
          <a:noFill/>
          <a:ln cap="flat" cmpd="sng" w="28575">
            <a:solidFill>
              <a:srgbClr val="000000"/>
            </a:solidFill>
            <a:prstDash val="solid"/>
            <a:miter lim="800000"/>
            <a:headEnd len="sm" w="sm" type="none"/>
            <a:tailEnd len="med" w="med" type="triangle"/>
          </a:ln>
        </p:spPr>
      </p:cxnSp>
      <p:sp>
        <p:nvSpPr>
          <p:cNvPr id="137" name="Google Shape;137;p19"/>
          <p:cNvSpPr/>
          <p:nvPr/>
        </p:nvSpPr>
        <p:spPr>
          <a:xfrm>
            <a:off x="4153922" y="3485297"/>
            <a:ext cx="156600" cy="1533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8" name="Google Shape;138;p19"/>
          <p:cNvSpPr/>
          <p:nvPr/>
        </p:nvSpPr>
        <p:spPr>
          <a:xfrm>
            <a:off x="2706122" y="3485297"/>
            <a:ext cx="156600" cy="1533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9" name="Google Shape;139;p19"/>
          <p:cNvSpPr/>
          <p:nvPr/>
        </p:nvSpPr>
        <p:spPr>
          <a:xfrm>
            <a:off x="1258322" y="3485297"/>
            <a:ext cx="156600" cy="1533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0" name="Google Shape;140;p19"/>
          <p:cNvSpPr/>
          <p:nvPr/>
        </p:nvSpPr>
        <p:spPr>
          <a:xfrm>
            <a:off x="3014458" y="3129447"/>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1" name="Google Shape;141;p19"/>
          <p:cNvSpPr/>
          <p:nvPr/>
        </p:nvSpPr>
        <p:spPr>
          <a:xfrm>
            <a:off x="4700883" y="3271997"/>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2" name="Google Shape;142;p19"/>
          <p:cNvSpPr/>
          <p:nvPr/>
        </p:nvSpPr>
        <p:spPr>
          <a:xfrm>
            <a:off x="5005683" y="3271997"/>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3" name="Google Shape;143;p19"/>
          <p:cNvSpPr/>
          <p:nvPr/>
        </p:nvSpPr>
        <p:spPr>
          <a:xfrm>
            <a:off x="376133" y="3774622"/>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4" name="Google Shape;144;p19"/>
          <p:cNvSpPr/>
          <p:nvPr/>
        </p:nvSpPr>
        <p:spPr>
          <a:xfrm>
            <a:off x="757133" y="3774622"/>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5" name="Google Shape;145;p19"/>
          <p:cNvSpPr/>
          <p:nvPr/>
        </p:nvSpPr>
        <p:spPr>
          <a:xfrm>
            <a:off x="1061933" y="3774622"/>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46" name="Google Shape;146;p19"/>
          <p:cNvPicPr preferRelativeResize="0"/>
          <p:nvPr/>
        </p:nvPicPr>
        <p:blipFill rotWithShape="1">
          <a:blip r:embed="rId3">
            <a:alphaModFix/>
          </a:blip>
          <a:srcRect b="0" l="0" r="0" t="0"/>
          <a:stretch/>
        </p:blipFill>
        <p:spPr>
          <a:xfrm>
            <a:off x="2798573" y="3279375"/>
            <a:ext cx="141677" cy="140945"/>
          </a:xfrm>
          <a:prstGeom prst="rect">
            <a:avLst/>
          </a:prstGeom>
          <a:noFill/>
          <a:ln>
            <a:noFill/>
          </a:ln>
        </p:spPr>
      </p:pic>
      <p:cxnSp>
        <p:nvCxnSpPr>
          <p:cNvPr id="147" name="Google Shape;147;p19"/>
          <p:cNvCxnSpPr/>
          <p:nvPr/>
        </p:nvCxnSpPr>
        <p:spPr>
          <a:xfrm rot="10800000">
            <a:off x="3457670" y="3348957"/>
            <a:ext cx="520200" cy="1800"/>
          </a:xfrm>
          <a:prstGeom prst="straightConnector1">
            <a:avLst/>
          </a:prstGeom>
          <a:noFill/>
          <a:ln cap="flat" cmpd="sng" w="28575">
            <a:solidFill>
              <a:srgbClr val="000000"/>
            </a:solidFill>
            <a:prstDash val="solid"/>
            <a:miter lim="800000"/>
            <a:headEnd len="sm" w="sm" type="none"/>
            <a:tailEnd len="med" w="med" type="triangle"/>
          </a:ln>
        </p:spPr>
      </p:cxnSp>
      <p:cxnSp>
        <p:nvCxnSpPr>
          <p:cNvPr id="148" name="Google Shape;148;p19"/>
          <p:cNvCxnSpPr/>
          <p:nvPr/>
        </p:nvCxnSpPr>
        <p:spPr>
          <a:xfrm flipH="1">
            <a:off x="2103759" y="3285143"/>
            <a:ext cx="553800" cy="239700"/>
          </a:xfrm>
          <a:prstGeom prst="straightConnector1">
            <a:avLst/>
          </a:prstGeom>
          <a:noFill/>
          <a:ln cap="flat" cmpd="sng" w="28575">
            <a:solidFill>
              <a:srgbClr val="000000"/>
            </a:solidFill>
            <a:prstDash val="dot"/>
            <a:miter lim="800000"/>
            <a:headEnd len="sm" w="sm" type="none"/>
            <a:tailEnd len="med" w="med" type="triangle"/>
          </a:ln>
        </p:spPr>
      </p:cxnSp>
      <p:sp>
        <p:nvSpPr>
          <p:cNvPr id="149" name="Google Shape;149;p19"/>
          <p:cNvSpPr txBox="1"/>
          <p:nvPr/>
        </p:nvSpPr>
        <p:spPr>
          <a:xfrm>
            <a:off x="269400" y="592125"/>
            <a:ext cx="1705500" cy="3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Roboto"/>
                <a:ea typeface="Roboto"/>
                <a:cs typeface="Roboto"/>
                <a:sym typeface="Roboto"/>
              </a:rPr>
              <a:t>Variation 1</a:t>
            </a:r>
            <a:endParaRPr sz="1300">
              <a:solidFill>
                <a:schemeClr val="dk2"/>
              </a:solidFill>
              <a:latin typeface="Roboto"/>
              <a:ea typeface="Roboto"/>
              <a:cs typeface="Roboto"/>
              <a:sym typeface="Roboto"/>
            </a:endParaRPr>
          </a:p>
        </p:txBody>
      </p:sp>
      <p:sp>
        <p:nvSpPr>
          <p:cNvPr id="150" name="Google Shape;150;p19"/>
          <p:cNvSpPr txBox="1"/>
          <p:nvPr/>
        </p:nvSpPr>
        <p:spPr>
          <a:xfrm>
            <a:off x="269400" y="2680450"/>
            <a:ext cx="1705500" cy="3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Roboto"/>
                <a:ea typeface="Roboto"/>
                <a:cs typeface="Roboto"/>
                <a:sym typeface="Roboto"/>
              </a:rPr>
              <a:t>Variation 2</a:t>
            </a:r>
            <a:endParaRPr sz="1300">
              <a:solidFill>
                <a:schemeClr val="dk2"/>
              </a:solidFill>
              <a:latin typeface="Roboto"/>
              <a:ea typeface="Roboto"/>
              <a:cs typeface="Roboto"/>
              <a:sym typeface="Roboto"/>
            </a:endParaRPr>
          </a:p>
        </p:txBody>
      </p:sp>
      <p:sp>
        <p:nvSpPr>
          <p:cNvPr id="151" name="Google Shape;151;p19"/>
          <p:cNvSpPr/>
          <p:nvPr/>
        </p:nvSpPr>
        <p:spPr>
          <a:xfrm>
            <a:off x="77350" y="443663"/>
            <a:ext cx="5226900" cy="4072800"/>
          </a:xfrm>
          <a:prstGeom prst="rect">
            <a:avLst/>
          </a:prstGeom>
          <a:noFill/>
          <a:ln cap="flat" cmpd="sng" w="19050">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cxnSp>
        <p:nvCxnSpPr>
          <p:cNvPr id="152" name="Google Shape;152;p19"/>
          <p:cNvCxnSpPr/>
          <p:nvPr/>
        </p:nvCxnSpPr>
        <p:spPr>
          <a:xfrm>
            <a:off x="1414920" y="3851432"/>
            <a:ext cx="380100" cy="2100"/>
          </a:xfrm>
          <a:prstGeom prst="straightConnector1">
            <a:avLst/>
          </a:prstGeom>
          <a:noFill/>
          <a:ln cap="flat" cmpd="sng" w="28575">
            <a:solidFill>
              <a:srgbClr val="000000"/>
            </a:solidFill>
            <a:prstDash val="solid"/>
            <a:miter lim="800000"/>
            <a:headEnd len="sm" w="sm" type="none"/>
            <a:tailEnd len="med" w="med" type="triangl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graphicFrame>
        <p:nvGraphicFramePr>
          <p:cNvPr id="1022" name="Google Shape;1022;p46"/>
          <p:cNvGraphicFramePr/>
          <p:nvPr/>
        </p:nvGraphicFramePr>
        <p:xfrm>
          <a:off x="5890228" y="931971"/>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Pressing the ball 1v1</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2E9"/>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Develop proper 1v1 defending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chemeClr val="dk1"/>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Area big enough to play 1v1. The ball is played in by the defender into an attacking player who has to try and dribble past the defender into the marked off area. Defenders try to win the ball and pass into the small goal</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Progress to 2v1 and 2v2</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Shut the space down</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Force the attacker wide to restrict their space</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Get within touching distance of attacker</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Be patient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Win the ball</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1023" name="Google Shape;1023;p46"/>
          <p:cNvSpPr/>
          <p:nvPr/>
        </p:nvSpPr>
        <p:spPr>
          <a:xfrm rot="5668030">
            <a:off x="1452244" y="4002612"/>
            <a:ext cx="211844" cy="159176"/>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24" name="Google Shape;1024;p46"/>
          <p:cNvSpPr/>
          <p:nvPr/>
        </p:nvSpPr>
        <p:spPr>
          <a:xfrm>
            <a:off x="508567" y="345565"/>
            <a:ext cx="5091300" cy="4177200"/>
          </a:xfrm>
          <a:prstGeom prst="rect">
            <a:avLst/>
          </a:prstGeom>
          <a:noFill/>
          <a:ln cap="flat" cmpd="sng" w="1905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25" name="Google Shape;1025;p46"/>
          <p:cNvSpPr/>
          <p:nvPr/>
        </p:nvSpPr>
        <p:spPr>
          <a:xfrm>
            <a:off x="1470620" y="4270283"/>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Soccer Ball PNG Transparent Image" id="1026" name="Google Shape;1026;p46"/>
          <p:cNvPicPr preferRelativeResize="0"/>
          <p:nvPr/>
        </p:nvPicPr>
        <p:blipFill rotWithShape="1">
          <a:blip r:embed="rId3">
            <a:alphaModFix/>
          </a:blip>
          <a:srcRect b="0" l="0" r="0" t="0"/>
          <a:stretch/>
        </p:blipFill>
        <p:spPr>
          <a:xfrm>
            <a:off x="1188713" y="3992149"/>
            <a:ext cx="106258" cy="105709"/>
          </a:xfrm>
          <a:prstGeom prst="rect">
            <a:avLst/>
          </a:prstGeom>
          <a:noFill/>
          <a:ln>
            <a:noFill/>
          </a:ln>
        </p:spPr>
      </p:pic>
      <p:sp>
        <p:nvSpPr>
          <p:cNvPr id="1027" name="Google Shape;1027;p46"/>
          <p:cNvSpPr/>
          <p:nvPr/>
        </p:nvSpPr>
        <p:spPr>
          <a:xfrm>
            <a:off x="602910" y="4327262"/>
            <a:ext cx="106200" cy="95400"/>
          </a:xfrm>
          <a:prstGeom prst="triangle">
            <a:avLst>
              <a:gd fmla="val 50000" name="adj"/>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28" name="Google Shape;1028;p46"/>
          <p:cNvSpPr/>
          <p:nvPr/>
        </p:nvSpPr>
        <p:spPr>
          <a:xfrm>
            <a:off x="1302425" y="3919550"/>
            <a:ext cx="576000" cy="583500"/>
          </a:xfrm>
          <a:prstGeom prst="rect">
            <a:avLst/>
          </a:prstGeom>
          <a:solidFill>
            <a:schemeClr val="lt1"/>
          </a:solidFill>
          <a:ln cap="flat" cmpd="sng" w="19050">
            <a:solidFill>
              <a:schemeClr val="lt1"/>
            </a:solidFill>
            <a:prstDash val="dash"/>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29" name="Google Shape;1029;p46"/>
          <p:cNvSpPr/>
          <p:nvPr/>
        </p:nvSpPr>
        <p:spPr>
          <a:xfrm>
            <a:off x="2006196" y="1518576"/>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30" name="Google Shape;1030;p46"/>
          <p:cNvSpPr/>
          <p:nvPr/>
        </p:nvSpPr>
        <p:spPr>
          <a:xfrm>
            <a:off x="801021" y="403465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31" name="Google Shape;1031;p46"/>
          <p:cNvSpPr/>
          <p:nvPr/>
        </p:nvSpPr>
        <p:spPr>
          <a:xfrm>
            <a:off x="232296" y="419395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1032" name="Google Shape;1032;p46"/>
          <p:cNvCxnSpPr/>
          <p:nvPr/>
        </p:nvCxnSpPr>
        <p:spPr>
          <a:xfrm>
            <a:off x="502425" y="2363150"/>
            <a:ext cx="5103600" cy="15000"/>
          </a:xfrm>
          <a:prstGeom prst="straightConnector1">
            <a:avLst/>
          </a:prstGeom>
          <a:noFill/>
          <a:ln cap="flat" cmpd="sng" w="19050">
            <a:solidFill>
              <a:srgbClr val="000000"/>
            </a:solidFill>
            <a:prstDash val="solid"/>
            <a:miter lim="800000"/>
            <a:headEnd len="sm" w="sm" type="none"/>
            <a:tailEnd len="sm" w="sm" type="none"/>
          </a:ln>
        </p:spPr>
      </p:cxnSp>
      <p:sp>
        <p:nvSpPr>
          <p:cNvPr id="1033" name="Google Shape;1033;p46"/>
          <p:cNvSpPr/>
          <p:nvPr/>
        </p:nvSpPr>
        <p:spPr>
          <a:xfrm>
            <a:off x="602910" y="2193662"/>
            <a:ext cx="106200" cy="95400"/>
          </a:xfrm>
          <a:prstGeom prst="triangle">
            <a:avLst>
              <a:gd fmla="val 50000" name="adj"/>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34" name="Google Shape;1034;p46"/>
          <p:cNvSpPr/>
          <p:nvPr/>
        </p:nvSpPr>
        <p:spPr>
          <a:xfrm>
            <a:off x="570226" y="478908"/>
            <a:ext cx="330000" cy="330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035" name="Google Shape;1035;p46"/>
          <p:cNvSpPr/>
          <p:nvPr/>
        </p:nvSpPr>
        <p:spPr>
          <a:xfrm>
            <a:off x="570226" y="2452258"/>
            <a:ext cx="330000" cy="330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036" name="Google Shape;1036;p46"/>
          <p:cNvSpPr/>
          <p:nvPr/>
        </p:nvSpPr>
        <p:spPr>
          <a:xfrm>
            <a:off x="79895" y="396535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37" name="Google Shape;1037;p46"/>
          <p:cNvSpPr/>
          <p:nvPr/>
        </p:nvSpPr>
        <p:spPr>
          <a:xfrm>
            <a:off x="232296" y="212975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38" name="Google Shape;1038;p46"/>
          <p:cNvSpPr/>
          <p:nvPr/>
        </p:nvSpPr>
        <p:spPr>
          <a:xfrm>
            <a:off x="79895" y="191670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39" name="Google Shape;1039;p46"/>
          <p:cNvSpPr/>
          <p:nvPr/>
        </p:nvSpPr>
        <p:spPr>
          <a:xfrm>
            <a:off x="5015796" y="3374814"/>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40" name="Google Shape;1040;p46"/>
          <p:cNvSpPr/>
          <p:nvPr/>
        </p:nvSpPr>
        <p:spPr>
          <a:xfrm>
            <a:off x="3617096" y="1441489"/>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41" name="Google Shape;1041;p46"/>
          <p:cNvSpPr/>
          <p:nvPr/>
        </p:nvSpPr>
        <p:spPr>
          <a:xfrm>
            <a:off x="5556285" y="3642862"/>
            <a:ext cx="106200" cy="95400"/>
          </a:xfrm>
          <a:prstGeom prst="triangle">
            <a:avLst>
              <a:gd fmla="val 50000" name="adj"/>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42" name="Google Shape;1042;p46"/>
          <p:cNvSpPr/>
          <p:nvPr/>
        </p:nvSpPr>
        <p:spPr>
          <a:xfrm>
            <a:off x="5556285" y="3338062"/>
            <a:ext cx="106200" cy="95400"/>
          </a:xfrm>
          <a:prstGeom prst="triangle">
            <a:avLst>
              <a:gd fmla="val 50000" name="adj"/>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43" name="Google Shape;1043;p46"/>
          <p:cNvSpPr/>
          <p:nvPr/>
        </p:nvSpPr>
        <p:spPr>
          <a:xfrm>
            <a:off x="5556285" y="1473462"/>
            <a:ext cx="106200" cy="95400"/>
          </a:xfrm>
          <a:prstGeom prst="triangle">
            <a:avLst>
              <a:gd fmla="val 50000" name="adj"/>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44" name="Google Shape;1044;p46"/>
          <p:cNvSpPr/>
          <p:nvPr/>
        </p:nvSpPr>
        <p:spPr>
          <a:xfrm>
            <a:off x="5556285" y="1168662"/>
            <a:ext cx="106200" cy="95400"/>
          </a:xfrm>
          <a:prstGeom prst="triangle">
            <a:avLst>
              <a:gd fmla="val 50000" name="adj"/>
            </a:avLst>
          </a:prstGeom>
          <a:solidFill>
            <a:srgbClr val="E066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1045" name="Google Shape;1045;p46"/>
          <p:cNvCxnSpPr>
            <a:endCxn id="1028" idx="0"/>
          </p:cNvCxnSpPr>
          <p:nvPr/>
        </p:nvCxnSpPr>
        <p:spPr>
          <a:xfrm flipH="1">
            <a:off x="1590425" y="3542750"/>
            <a:ext cx="2925000" cy="376800"/>
          </a:xfrm>
          <a:prstGeom prst="straightConnector1">
            <a:avLst/>
          </a:prstGeom>
          <a:noFill/>
          <a:ln cap="flat" cmpd="sng" w="28575">
            <a:solidFill>
              <a:srgbClr val="000000"/>
            </a:solidFill>
            <a:prstDash val="dot"/>
            <a:miter lim="800000"/>
            <a:headEnd len="sm" w="sm" type="none"/>
            <a:tailEnd len="med" w="med" type="triangle"/>
          </a:ln>
        </p:spPr>
      </p:cxnSp>
      <p:cxnSp>
        <p:nvCxnSpPr>
          <p:cNvPr id="1046" name="Google Shape;1046;p46"/>
          <p:cNvCxnSpPr/>
          <p:nvPr/>
        </p:nvCxnSpPr>
        <p:spPr>
          <a:xfrm flipH="1" rot="10800000">
            <a:off x="1097370" y="1777482"/>
            <a:ext cx="707400" cy="420600"/>
          </a:xfrm>
          <a:prstGeom prst="straightConnector1">
            <a:avLst/>
          </a:prstGeom>
          <a:noFill/>
          <a:ln cap="flat" cmpd="sng" w="28575">
            <a:solidFill>
              <a:srgbClr val="000000"/>
            </a:solidFill>
            <a:prstDash val="solid"/>
            <a:miter lim="800000"/>
            <a:headEnd len="sm" w="sm" type="none"/>
            <a:tailEnd len="med" w="med" type="triangle"/>
          </a:ln>
        </p:spPr>
      </p:cxnSp>
      <p:cxnSp>
        <p:nvCxnSpPr>
          <p:cNvPr id="1047" name="Google Shape;1047;p46"/>
          <p:cNvCxnSpPr/>
          <p:nvPr/>
        </p:nvCxnSpPr>
        <p:spPr>
          <a:xfrm flipH="1">
            <a:off x="4249475" y="1430450"/>
            <a:ext cx="1226100" cy="81300"/>
          </a:xfrm>
          <a:prstGeom prst="straightConnector1">
            <a:avLst/>
          </a:prstGeom>
          <a:noFill/>
          <a:ln cap="flat" cmpd="sng" w="28575">
            <a:solidFill>
              <a:srgbClr val="000000"/>
            </a:solidFill>
            <a:prstDash val="solid"/>
            <a:miter lim="800000"/>
            <a:headEnd len="sm" w="sm" type="none"/>
            <a:tailEnd len="med" w="med" type="triangle"/>
          </a:ln>
        </p:spPr>
      </p:cxnSp>
      <p:pic>
        <p:nvPicPr>
          <p:cNvPr descr="Soccer Ball PNG Transparent Image" id="1048" name="Google Shape;1048;p46"/>
          <p:cNvPicPr preferRelativeResize="0"/>
          <p:nvPr/>
        </p:nvPicPr>
        <p:blipFill rotWithShape="1">
          <a:blip r:embed="rId3">
            <a:alphaModFix/>
          </a:blip>
          <a:srcRect b="0" l="0" r="0" t="0"/>
          <a:stretch/>
        </p:blipFill>
        <p:spPr>
          <a:xfrm>
            <a:off x="2326238" y="1545374"/>
            <a:ext cx="106258" cy="1057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graphicFrame>
        <p:nvGraphicFramePr>
          <p:cNvPr id="1053" name="Google Shape;1053;p47"/>
          <p:cNvGraphicFramePr/>
          <p:nvPr/>
        </p:nvGraphicFramePr>
        <p:xfrm>
          <a:off x="5699671" y="547762"/>
          <a:ext cx="3000000" cy="3000000"/>
        </p:xfrm>
        <a:graphic>
          <a:graphicData uri="http://schemas.openxmlformats.org/drawingml/2006/table">
            <a:tbl>
              <a:tblPr bandRow="1" firstRow="1">
                <a:noFill/>
                <a:tableStyleId>{2937F1F6-3F89-4163-B851-2338728D8C83}</a:tableStyleId>
              </a:tblPr>
              <a:tblGrid>
                <a:gridCol w="2691200"/>
              </a:tblGrid>
              <a:tr h="205750">
                <a:tc>
                  <a:txBody>
                    <a:bodyPr/>
                    <a:lstStyle/>
                    <a:p>
                      <a:pPr indent="0" lvl="0" marL="0" marR="0" rtl="0" algn="ctr">
                        <a:spcBef>
                          <a:spcPts val="0"/>
                        </a:spcBef>
                        <a:spcAft>
                          <a:spcPts val="0"/>
                        </a:spcAft>
                        <a:buNone/>
                      </a:pPr>
                      <a:r>
                        <a:rPr lang="en" sz="1200">
                          <a:latin typeface="Bebas Neue"/>
                          <a:ea typeface="Bebas Neue"/>
                          <a:cs typeface="Bebas Neue"/>
                          <a:sym typeface="Bebas Neue"/>
                        </a:rPr>
                        <a:t>Ball Pressing game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2E9"/>
                    </a:solidFill>
                  </a:tcPr>
                </a:tc>
              </a:tr>
              <a:tr h="205750">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Purpose: </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14300">
                <a:tc>
                  <a:txBody>
                    <a:bodyPr/>
                    <a:lstStyle/>
                    <a:p>
                      <a:pPr indent="-120650" lvl="0" marL="127000" marR="0" rtl="0" algn="l">
                        <a:spcBef>
                          <a:spcPts val="0"/>
                        </a:spcBef>
                        <a:spcAft>
                          <a:spcPts val="0"/>
                        </a:spcAft>
                        <a:buClr>
                          <a:schemeClr val="dk1"/>
                        </a:buClr>
                        <a:buSzPts val="900"/>
                        <a:buFont typeface="Arial"/>
                        <a:buChar char="•"/>
                      </a:pPr>
                      <a:r>
                        <a:rPr lang="en" sz="900">
                          <a:latin typeface="Times New Roman"/>
                          <a:ea typeface="Times New Roman"/>
                          <a:cs typeface="Times New Roman"/>
                          <a:sym typeface="Times New Roman"/>
                        </a:rPr>
                        <a:t>Improve winning the ball quickly on defense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900"/>
                        <a:buFont typeface="Bebas Neue"/>
                        <a:buNone/>
                      </a:pPr>
                      <a:r>
                        <a:rPr b="0" lang="en" sz="900" u="none" cap="none" strike="noStrike">
                          <a:latin typeface="Bebas Neue"/>
                          <a:ea typeface="Bebas Neue"/>
                          <a:cs typeface="Bebas Neue"/>
                          <a:sym typeface="Bebas Neue"/>
                        </a:rPr>
                        <a:t>Organization &amp; Objective</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chemeClr val="dk1"/>
                        </a:buClr>
                        <a:buSzPts val="900"/>
                        <a:buFont typeface="Arial"/>
                        <a:buNone/>
                      </a:pPr>
                      <a:r>
                        <a:rPr b="0" lang="en" sz="900" u="none" cap="none" strike="noStrike">
                          <a:latin typeface="Bebas Neue"/>
                          <a:ea typeface="Bebas Neue"/>
                          <a:cs typeface="Bebas Neue"/>
                          <a:sym typeface="Bebas Neue"/>
                        </a:rPr>
                        <a:t>SETUP: </a:t>
                      </a:r>
                      <a:r>
                        <a:rPr lang="en" sz="900">
                          <a:latin typeface="Times New Roman"/>
                          <a:ea typeface="Times New Roman"/>
                          <a:cs typeface="Times New Roman"/>
                          <a:sym typeface="Times New Roman"/>
                        </a:rPr>
                        <a:t>2</a:t>
                      </a:r>
                      <a:r>
                        <a:rPr b="0" lang="en" sz="900" u="none" cap="none" strike="noStrike">
                          <a:latin typeface="Times New Roman"/>
                          <a:ea typeface="Times New Roman"/>
                          <a:cs typeface="Times New Roman"/>
                          <a:sym typeface="Times New Roman"/>
                        </a:rPr>
                        <a:t>0x</a:t>
                      </a:r>
                      <a:r>
                        <a:rPr lang="en" sz="900">
                          <a:latin typeface="Times New Roman"/>
                          <a:ea typeface="Times New Roman"/>
                          <a:cs typeface="Times New Roman"/>
                          <a:sym typeface="Times New Roman"/>
                        </a:rPr>
                        <a:t>2</a:t>
                      </a:r>
                      <a:r>
                        <a:rPr b="0" lang="en" sz="900" u="none" cap="none" strike="noStrike">
                          <a:latin typeface="Times New Roman"/>
                          <a:ea typeface="Times New Roman"/>
                          <a:cs typeface="Times New Roman"/>
                          <a:sym typeface="Times New Roman"/>
                        </a:rPr>
                        <a:t>0 yard grid. </a:t>
                      </a:r>
                      <a:r>
                        <a:rPr lang="en" sz="900">
                          <a:latin typeface="Times New Roman"/>
                          <a:ea typeface="Times New Roman"/>
                          <a:cs typeface="Times New Roman"/>
                          <a:sym typeface="Times New Roman"/>
                        </a:rPr>
                        <a:t>Split group into 3 teams. 2 teams start with a ball and 1 team becomes the defending team (without balls). Object is for the defending team to get all of the balls out of the area as quickly as possible. Attacking </a:t>
                      </a:r>
                      <a:r>
                        <a:rPr lang="en" sz="900">
                          <a:latin typeface="Times New Roman"/>
                          <a:ea typeface="Times New Roman"/>
                          <a:cs typeface="Times New Roman"/>
                          <a:sym typeface="Times New Roman"/>
                        </a:rPr>
                        <a:t>team plays</a:t>
                      </a:r>
                      <a:r>
                        <a:rPr lang="en" sz="900">
                          <a:latin typeface="Times New Roman"/>
                          <a:ea typeface="Times New Roman"/>
                          <a:cs typeface="Times New Roman"/>
                          <a:sym typeface="Times New Roman"/>
                        </a:rPr>
                        <a:t> together as one group. Can pass from color to color. </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14300">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Progressions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33350" lvl="0" marL="215900" marR="0" rtl="0" algn="l">
                        <a:spcBef>
                          <a:spcPts val="0"/>
                        </a:spcBef>
                        <a:spcAft>
                          <a:spcPts val="0"/>
                        </a:spcAft>
                        <a:buClr>
                          <a:schemeClr val="dk1"/>
                        </a:buClr>
                        <a:buSzPts val="900"/>
                        <a:buFont typeface="Arial"/>
                        <a:buChar char="•"/>
                      </a:pPr>
                      <a:r>
                        <a:rPr lang="en" sz="900">
                          <a:latin typeface="Times New Roman"/>
                          <a:ea typeface="Times New Roman"/>
                          <a:cs typeface="Times New Roman"/>
                          <a:sym typeface="Times New Roman"/>
                        </a:rPr>
                        <a:t>Passing from team to team</a:t>
                      </a:r>
                      <a:endParaRPr sz="900">
                        <a:latin typeface="Times New Roman"/>
                        <a:ea typeface="Times New Roman"/>
                        <a:cs typeface="Times New Roman"/>
                        <a:sym typeface="Times New Roman"/>
                      </a:endParaRPr>
                    </a:p>
                    <a:p>
                      <a:pPr indent="-133350" lvl="0" marL="215900" marR="0" rtl="0" algn="l">
                        <a:spcBef>
                          <a:spcPts val="0"/>
                        </a:spcBef>
                        <a:spcAft>
                          <a:spcPts val="0"/>
                        </a:spcAft>
                        <a:buSzPts val="900"/>
                        <a:buFont typeface="Times New Roman"/>
                        <a:buChar char="•"/>
                      </a:pPr>
                      <a:r>
                        <a:rPr lang="en" sz="900">
                          <a:latin typeface="Times New Roman"/>
                          <a:ea typeface="Times New Roman"/>
                          <a:cs typeface="Times New Roman"/>
                          <a:sym typeface="Times New Roman"/>
                        </a:rPr>
                        <a:t>Less balls to start so more combination play by attacking team</a:t>
                      </a:r>
                      <a:endParaRPr sz="900">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26050">
                <a:tc>
                  <a:txBody>
                    <a:bodyPr/>
                    <a:lstStyle/>
                    <a:p>
                      <a:pPr indent="0" lvl="0" marL="0" marR="0" rtl="0" algn="ctr">
                        <a:spcBef>
                          <a:spcPts val="0"/>
                        </a:spcBef>
                        <a:spcAft>
                          <a:spcPts val="0"/>
                        </a:spcAft>
                        <a:buNone/>
                      </a:pPr>
                      <a:r>
                        <a:rPr b="0" lang="en" sz="900" u="none" cap="none" strike="noStrike">
                          <a:latin typeface="Bebas Neue"/>
                          <a:ea typeface="Bebas Neue"/>
                          <a:cs typeface="Bebas Neue"/>
                          <a:sym typeface="Bebas Neue"/>
                        </a:rPr>
                        <a:t>Coaching Points</a:t>
                      </a:r>
                      <a:endParaRPr sz="1100"/>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ctr">
                        <a:spcBef>
                          <a:spcPts val="0"/>
                        </a:spcBef>
                        <a:spcAft>
                          <a:spcPts val="0"/>
                        </a:spcAft>
                        <a:buNone/>
                      </a:pPr>
                      <a:r>
                        <a:rPr lang="en" sz="900">
                          <a:latin typeface="Times New Roman"/>
                          <a:ea typeface="Times New Roman"/>
                          <a:cs typeface="Times New Roman"/>
                          <a:sym typeface="Times New Roman"/>
                        </a:rPr>
                        <a:t>Defending</a:t>
                      </a:r>
                      <a:endParaRPr sz="900">
                        <a:latin typeface="Times New Roman"/>
                        <a:ea typeface="Times New Roman"/>
                        <a:cs typeface="Times New Roman"/>
                        <a:sym typeface="Times New Roman"/>
                      </a:endParaRPr>
                    </a:p>
                    <a:p>
                      <a:pPr indent="-133350" lvl="0" marL="215900" marR="0" rtl="0" algn="l">
                        <a:spcBef>
                          <a:spcPts val="0"/>
                        </a:spcBef>
                        <a:spcAft>
                          <a:spcPts val="0"/>
                        </a:spcAft>
                        <a:buClr>
                          <a:schemeClr val="dk1"/>
                        </a:buClr>
                        <a:buSzPts val="900"/>
                        <a:buFont typeface="Arial"/>
                        <a:buChar char="•"/>
                      </a:pPr>
                      <a:r>
                        <a:rPr lang="en" sz="900">
                          <a:latin typeface="Times New Roman"/>
                          <a:ea typeface="Times New Roman"/>
                          <a:cs typeface="Times New Roman"/>
                          <a:sym typeface="Times New Roman"/>
                        </a:rPr>
                        <a:t>Deny space and time</a:t>
                      </a:r>
                      <a:endParaRPr sz="900">
                        <a:latin typeface="Times New Roman"/>
                        <a:ea typeface="Times New Roman"/>
                        <a:cs typeface="Times New Roman"/>
                        <a:sym typeface="Times New Roman"/>
                      </a:endParaRPr>
                    </a:p>
                    <a:p>
                      <a:pPr indent="-133350" lvl="0" marL="215900" marR="0" rtl="0" algn="l">
                        <a:spcBef>
                          <a:spcPts val="0"/>
                        </a:spcBef>
                        <a:spcAft>
                          <a:spcPts val="0"/>
                        </a:spcAft>
                        <a:buSzPts val="900"/>
                        <a:buFont typeface="Times New Roman"/>
                        <a:buChar char="•"/>
                      </a:pPr>
                      <a:r>
                        <a:rPr lang="en" sz="900">
                          <a:latin typeface="Times New Roman"/>
                          <a:ea typeface="Times New Roman"/>
                          <a:cs typeface="Times New Roman"/>
                          <a:sym typeface="Times New Roman"/>
                        </a:rPr>
                        <a:t>Delay - don’t over commit</a:t>
                      </a:r>
                      <a:endParaRPr sz="900">
                        <a:latin typeface="Times New Roman"/>
                        <a:ea typeface="Times New Roman"/>
                        <a:cs typeface="Times New Roman"/>
                        <a:sym typeface="Times New Roman"/>
                      </a:endParaRPr>
                    </a:p>
                    <a:p>
                      <a:pPr indent="-133350" lvl="0" marL="215900" marR="0" rtl="0" algn="l">
                        <a:spcBef>
                          <a:spcPts val="0"/>
                        </a:spcBef>
                        <a:spcAft>
                          <a:spcPts val="0"/>
                        </a:spcAft>
                        <a:buSzPts val="900"/>
                        <a:buFont typeface="Times New Roman"/>
                        <a:buChar char="•"/>
                      </a:pPr>
                      <a:r>
                        <a:rPr lang="en" sz="900">
                          <a:latin typeface="Times New Roman"/>
                          <a:ea typeface="Times New Roman"/>
                          <a:cs typeface="Times New Roman"/>
                          <a:sym typeface="Times New Roman"/>
                        </a:rPr>
                        <a:t>Defensive body position</a:t>
                      </a:r>
                      <a:endParaRPr sz="900">
                        <a:latin typeface="Times New Roman"/>
                        <a:ea typeface="Times New Roman"/>
                        <a:cs typeface="Times New Roman"/>
                        <a:sym typeface="Times New Roman"/>
                      </a:endParaRPr>
                    </a:p>
                    <a:p>
                      <a:pPr indent="-133350" lvl="0" marL="215900" marR="0" rtl="0" algn="l">
                        <a:spcBef>
                          <a:spcPts val="0"/>
                        </a:spcBef>
                        <a:spcAft>
                          <a:spcPts val="0"/>
                        </a:spcAft>
                        <a:buSzPts val="900"/>
                        <a:buFont typeface="Times New Roman"/>
                        <a:buChar char="•"/>
                      </a:pPr>
                      <a:r>
                        <a:rPr lang="en" sz="900">
                          <a:latin typeface="Times New Roman"/>
                          <a:ea typeface="Times New Roman"/>
                          <a:cs typeface="Times New Roman"/>
                          <a:sym typeface="Times New Roman"/>
                        </a:rPr>
                        <a:t>Communication</a:t>
                      </a:r>
                      <a:endParaRPr sz="900">
                        <a:latin typeface="Times New Roman"/>
                        <a:ea typeface="Times New Roman"/>
                        <a:cs typeface="Times New Roman"/>
                        <a:sym typeface="Times New Roman"/>
                      </a:endParaRPr>
                    </a:p>
                    <a:p>
                      <a:pPr indent="0" lvl="0" marL="0" marR="0" rtl="0" algn="ctr">
                        <a:spcBef>
                          <a:spcPts val="0"/>
                        </a:spcBef>
                        <a:spcAft>
                          <a:spcPts val="0"/>
                        </a:spcAft>
                        <a:buNone/>
                      </a:pPr>
                      <a:r>
                        <a:rPr lang="en" sz="900">
                          <a:latin typeface="Times New Roman"/>
                          <a:ea typeface="Times New Roman"/>
                          <a:cs typeface="Times New Roman"/>
                          <a:sym typeface="Times New Roman"/>
                        </a:rPr>
                        <a:t>Attacking</a:t>
                      </a:r>
                      <a:endParaRPr sz="900">
                        <a:latin typeface="Times New Roman"/>
                        <a:ea typeface="Times New Roman"/>
                        <a:cs typeface="Times New Roman"/>
                        <a:sym typeface="Times New Roman"/>
                      </a:endParaRPr>
                    </a:p>
                    <a:p>
                      <a:pPr indent="-133350" lvl="0" marL="215900" marR="0" rtl="0" algn="l">
                        <a:spcBef>
                          <a:spcPts val="0"/>
                        </a:spcBef>
                        <a:spcAft>
                          <a:spcPts val="0"/>
                        </a:spcAft>
                        <a:buClr>
                          <a:schemeClr val="dk1"/>
                        </a:buClr>
                        <a:buSzPts val="900"/>
                        <a:buFont typeface="Arial"/>
                        <a:buChar char="•"/>
                      </a:pPr>
                      <a:r>
                        <a:rPr lang="en" sz="900">
                          <a:latin typeface="Times New Roman"/>
                          <a:ea typeface="Times New Roman"/>
                          <a:cs typeface="Times New Roman"/>
                          <a:sym typeface="Times New Roman"/>
                        </a:rPr>
                        <a:t>Head up - know where teammates are</a:t>
                      </a:r>
                      <a:endParaRPr sz="1100"/>
                    </a:p>
                    <a:p>
                      <a:pPr indent="-133350" lvl="0" marL="215900" marR="0" rtl="0" algn="l">
                        <a:spcBef>
                          <a:spcPts val="0"/>
                        </a:spcBef>
                        <a:spcAft>
                          <a:spcPts val="0"/>
                        </a:spcAft>
                        <a:buClr>
                          <a:schemeClr val="dk1"/>
                        </a:buClr>
                        <a:buSzPts val="900"/>
                        <a:buFont typeface="Arial"/>
                        <a:buChar char="•"/>
                      </a:pPr>
                      <a:r>
                        <a:rPr lang="en" sz="900">
                          <a:latin typeface="Times New Roman"/>
                          <a:ea typeface="Times New Roman"/>
                          <a:cs typeface="Times New Roman"/>
                          <a:sym typeface="Times New Roman"/>
                        </a:rPr>
                        <a:t>Move the ball to move the defenders around</a:t>
                      </a:r>
                      <a:endParaRPr sz="900">
                        <a:latin typeface="Times New Roman"/>
                        <a:ea typeface="Times New Roman"/>
                        <a:cs typeface="Times New Roman"/>
                        <a:sym typeface="Times New Roman"/>
                      </a:endParaRPr>
                    </a:p>
                    <a:p>
                      <a:pPr indent="-133350" lvl="0" marL="215900" marR="0" rtl="0" algn="l">
                        <a:spcBef>
                          <a:spcPts val="0"/>
                        </a:spcBef>
                        <a:spcAft>
                          <a:spcPts val="0"/>
                        </a:spcAft>
                        <a:buSzPts val="900"/>
                        <a:buFont typeface="Times New Roman"/>
                        <a:buChar char="•"/>
                      </a:pPr>
                      <a:r>
                        <a:rPr lang="en" sz="900">
                          <a:latin typeface="Times New Roman"/>
                          <a:ea typeface="Times New Roman"/>
                          <a:cs typeface="Times New Roman"/>
                          <a:sym typeface="Times New Roman"/>
                        </a:rPr>
                        <a:t>Communicate</a:t>
                      </a:r>
                      <a:endParaRPr sz="900">
                        <a:latin typeface="Times New Roman"/>
                        <a:ea typeface="Times New Roman"/>
                        <a:cs typeface="Times New Roman"/>
                        <a:sym typeface="Times New Roman"/>
                      </a:endParaRPr>
                    </a:p>
                    <a:p>
                      <a:pPr indent="-76200" lvl="0" marL="215900" marR="0" rtl="0" algn="l">
                        <a:spcBef>
                          <a:spcPts val="0"/>
                        </a:spcBef>
                        <a:spcAft>
                          <a:spcPts val="0"/>
                        </a:spcAft>
                        <a:buClr>
                          <a:schemeClr val="dk1"/>
                        </a:buClr>
                        <a:buSzPts val="900"/>
                        <a:buFont typeface="Arial"/>
                        <a:buNone/>
                      </a:pPr>
                      <a:r>
                        <a:t/>
                      </a:r>
                      <a:endParaRPr sz="900" u="none" cap="none" strike="noStrike">
                        <a:latin typeface="Open Sans Light"/>
                        <a:ea typeface="Open Sans Light"/>
                        <a:cs typeface="Open Sans Light"/>
                        <a:sym typeface="Open Sans Light"/>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1054" name="Google Shape;1054;p47"/>
          <p:cNvSpPr/>
          <p:nvPr/>
        </p:nvSpPr>
        <p:spPr>
          <a:xfrm>
            <a:off x="862753" y="887925"/>
            <a:ext cx="3386400" cy="3346500"/>
          </a:xfrm>
          <a:prstGeom prst="rect">
            <a:avLst/>
          </a:prstGeom>
          <a:noFill/>
          <a:ln cap="flat" cmpd="sng" w="1905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1055" name="Google Shape;1055;p47"/>
          <p:cNvGrpSpPr/>
          <p:nvPr/>
        </p:nvGrpSpPr>
        <p:grpSpPr>
          <a:xfrm>
            <a:off x="4724106" y="916932"/>
            <a:ext cx="567345" cy="3317544"/>
            <a:chOff x="6682857" y="3513940"/>
            <a:chExt cx="756460" cy="2174583"/>
          </a:xfrm>
        </p:grpSpPr>
        <p:grpSp>
          <p:nvGrpSpPr>
            <p:cNvPr id="1056" name="Google Shape;1056;p47"/>
            <p:cNvGrpSpPr/>
            <p:nvPr/>
          </p:nvGrpSpPr>
          <p:grpSpPr>
            <a:xfrm>
              <a:off x="6683070" y="3513940"/>
              <a:ext cx="756247" cy="2174583"/>
              <a:chOff x="11278940" y="1515355"/>
              <a:chExt cx="756247" cy="1845839"/>
            </a:xfrm>
          </p:grpSpPr>
          <p:grpSp>
            <p:nvGrpSpPr>
              <p:cNvPr id="1057" name="Google Shape;1057;p47"/>
              <p:cNvGrpSpPr/>
              <p:nvPr/>
            </p:nvGrpSpPr>
            <p:grpSpPr>
              <a:xfrm>
                <a:off x="11278940" y="1515355"/>
                <a:ext cx="158400" cy="1845839"/>
                <a:chOff x="11423710" y="1839191"/>
                <a:chExt cx="158400" cy="1585500"/>
              </a:xfrm>
            </p:grpSpPr>
            <p:cxnSp>
              <p:nvCxnSpPr>
                <p:cNvPr id="1058" name="Google Shape;1058;p47"/>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1059" name="Google Shape;1059;p47"/>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1060" name="Google Shape;1060;p47"/>
              <p:cNvSpPr txBox="1"/>
              <p:nvPr/>
            </p:nvSpPr>
            <p:spPr>
              <a:xfrm>
                <a:off x="11415687" y="2389968"/>
                <a:ext cx="619500" cy="60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700">
                    <a:solidFill>
                      <a:schemeClr val="dk1"/>
                    </a:solidFill>
                    <a:latin typeface="Open Sans Light"/>
                    <a:ea typeface="Open Sans Light"/>
                    <a:cs typeface="Open Sans Light"/>
                    <a:sym typeface="Open Sans Light"/>
                  </a:rPr>
                  <a:t>20 yd</a:t>
                </a:r>
                <a:endParaRPr sz="1100"/>
              </a:p>
            </p:txBody>
          </p:sp>
        </p:grpSp>
        <p:cxnSp>
          <p:nvCxnSpPr>
            <p:cNvPr id="1061" name="Google Shape;1061;p47"/>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grpSp>
        <p:nvGrpSpPr>
          <p:cNvPr id="1062" name="Google Shape;1062;p47"/>
          <p:cNvGrpSpPr/>
          <p:nvPr/>
        </p:nvGrpSpPr>
        <p:grpSpPr>
          <a:xfrm rot="-5400000">
            <a:off x="2452335" y="-1419203"/>
            <a:ext cx="184683" cy="3364080"/>
            <a:chOff x="6682857" y="3513940"/>
            <a:chExt cx="516018" cy="2174583"/>
          </a:xfrm>
        </p:grpSpPr>
        <p:grpSp>
          <p:nvGrpSpPr>
            <p:cNvPr id="1063" name="Google Shape;1063;p47"/>
            <p:cNvGrpSpPr/>
            <p:nvPr/>
          </p:nvGrpSpPr>
          <p:grpSpPr>
            <a:xfrm>
              <a:off x="6683070" y="3513940"/>
              <a:ext cx="515805" cy="2174583"/>
              <a:chOff x="11278940" y="1515355"/>
              <a:chExt cx="515805" cy="1845839"/>
            </a:xfrm>
          </p:grpSpPr>
          <p:grpSp>
            <p:nvGrpSpPr>
              <p:cNvPr id="1064" name="Google Shape;1064;p47"/>
              <p:cNvGrpSpPr/>
              <p:nvPr/>
            </p:nvGrpSpPr>
            <p:grpSpPr>
              <a:xfrm>
                <a:off x="11278940" y="1515355"/>
                <a:ext cx="158400" cy="1845839"/>
                <a:chOff x="11423710" y="1839191"/>
                <a:chExt cx="158400" cy="1585500"/>
              </a:xfrm>
            </p:grpSpPr>
            <p:cxnSp>
              <p:nvCxnSpPr>
                <p:cNvPr id="1065" name="Google Shape;1065;p47"/>
                <p:cNvCxnSpPr/>
                <p:nvPr/>
              </p:nvCxnSpPr>
              <p:spPr>
                <a:xfrm>
                  <a:off x="11502736" y="1839191"/>
                  <a:ext cx="0" cy="1585500"/>
                </a:xfrm>
                <a:prstGeom prst="straightConnector1">
                  <a:avLst/>
                </a:prstGeom>
                <a:noFill/>
                <a:ln cap="flat" cmpd="sng" w="9525">
                  <a:solidFill>
                    <a:schemeClr val="dk1"/>
                  </a:solidFill>
                  <a:prstDash val="solid"/>
                  <a:miter lim="800000"/>
                  <a:headEnd len="sm" w="sm" type="none"/>
                  <a:tailEnd len="sm" w="sm" type="none"/>
                </a:ln>
              </p:spPr>
            </p:cxnSp>
            <p:cxnSp>
              <p:nvCxnSpPr>
                <p:cNvPr id="1066" name="Google Shape;1066;p47"/>
                <p:cNvCxnSpPr/>
                <p:nvPr/>
              </p:nvCxnSpPr>
              <p:spPr>
                <a:xfrm rot="10800000">
                  <a:off x="11423710" y="3424661"/>
                  <a:ext cx="158400" cy="0"/>
                </a:xfrm>
                <a:prstGeom prst="straightConnector1">
                  <a:avLst/>
                </a:prstGeom>
                <a:noFill/>
                <a:ln cap="flat" cmpd="sng" w="9525">
                  <a:solidFill>
                    <a:schemeClr val="dk1"/>
                  </a:solidFill>
                  <a:prstDash val="solid"/>
                  <a:miter lim="800000"/>
                  <a:headEnd len="sm" w="sm" type="none"/>
                  <a:tailEnd len="sm" w="sm" type="none"/>
                </a:ln>
              </p:spPr>
            </p:cxnSp>
          </p:grpSp>
          <p:sp>
            <p:nvSpPr>
              <p:cNvPr id="1067" name="Google Shape;1067;p47"/>
              <p:cNvSpPr txBox="1"/>
              <p:nvPr/>
            </p:nvSpPr>
            <p:spPr>
              <a:xfrm rot="5400000">
                <a:off x="11381195" y="2476231"/>
                <a:ext cx="525900" cy="301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700">
                    <a:solidFill>
                      <a:schemeClr val="dk1"/>
                    </a:solidFill>
                    <a:latin typeface="Open Sans Light"/>
                    <a:ea typeface="Open Sans Light"/>
                    <a:cs typeface="Open Sans Light"/>
                    <a:sym typeface="Open Sans Light"/>
                  </a:rPr>
                  <a:t>20 yd</a:t>
                </a:r>
                <a:endParaRPr sz="1100"/>
              </a:p>
            </p:txBody>
          </p:sp>
        </p:grpSp>
        <p:cxnSp>
          <p:nvCxnSpPr>
            <p:cNvPr id="1068" name="Google Shape;1068;p47"/>
            <p:cNvCxnSpPr/>
            <p:nvPr/>
          </p:nvCxnSpPr>
          <p:spPr>
            <a:xfrm rot="10800000">
              <a:off x="6682857" y="3514058"/>
              <a:ext cx="158400" cy="0"/>
            </a:xfrm>
            <a:prstGeom prst="straightConnector1">
              <a:avLst/>
            </a:prstGeom>
            <a:noFill/>
            <a:ln cap="flat" cmpd="sng" w="9525">
              <a:solidFill>
                <a:schemeClr val="dk1"/>
              </a:solidFill>
              <a:prstDash val="solid"/>
              <a:miter lim="800000"/>
              <a:headEnd len="sm" w="sm" type="none"/>
              <a:tailEnd len="sm" w="sm" type="none"/>
            </a:ln>
          </p:spPr>
        </p:cxnSp>
      </p:grpSp>
      <p:pic>
        <p:nvPicPr>
          <p:cNvPr descr="Soccer Ball PNG Transparent Image" id="1069" name="Google Shape;1069;p47"/>
          <p:cNvPicPr preferRelativeResize="0"/>
          <p:nvPr/>
        </p:nvPicPr>
        <p:blipFill rotWithShape="1">
          <a:blip r:embed="rId3">
            <a:alphaModFix/>
          </a:blip>
          <a:srcRect b="0" l="0" r="0" t="0"/>
          <a:stretch/>
        </p:blipFill>
        <p:spPr>
          <a:xfrm>
            <a:off x="2034486" y="2891660"/>
            <a:ext cx="179400" cy="178471"/>
          </a:xfrm>
          <a:prstGeom prst="rect">
            <a:avLst/>
          </a:prstGeom>
          <a:noFill/>
          <a:ln>
            <a:noFill/>
          </a:ln>
        </p:spPr>
      </p:pic>
      <p:sp>
        <p:nvSpPr>
          <p:cNvPr id="1070" name="Google Shape;1070;p47"/>
          <p:cNvSpPr/>
          <p:nvPr/>
        </p:nvSpPr>
        <p:spPr>
          <a:xfrm>
            <a:off x="3541395" y="2966327"/>
            <a:ext cx="261300" cy="261300"/>
          </a:xfrm>
          <a:prstGeom prst="octagon">
            <a:avLst>
              <a:gd fmla="val 29289" name="adj"/>
            </a:avLst>
          </a:prstGeom>
          <a:solidFill>
            <a:srgbClr val="F4CC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71" name="Google Shape;1071;p47"/>
          <p:cNvSpPr/>
          <p:nvPr/>
        </p:nvSpPr>
        <p:spPr>
          <a:xfrm>
            <a:off x="2297745" y="1988227"/>
            <a:ext cx="261300" cy="261300"/>
          </a:xfrm>
          <a:prstGeom prst="octagon">
            <a:avLst>
              <a:gd fmla="val 29289" name="adj"/>
            </a:avLst>
          </a:prstGeom>
          <a:solidFill>
            <a:srgbClr val="F4CC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72" name="Google Shape;1072;p47"/>
          <p:cNvSpPr/>
          <p:nvPr/>
        </p:nvSpPr>
        <p:spPr>
          <a:xfrm>
            <a:off x="2975295" y="1319627"/>
            <a:ext cx="261300" cy="261300"/>
          </a:xfrm>
          <a:prstGeom prst="octagon">
            <a:avLst>
              <a:gd fmla="val 29289" name="adj"/>
            </a:avLst>
          </a:prstGeom>
          <a:solidFill>
            <a:srgbClr val="F4CC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073" name="Google Shape;1073;p47"/>
          <p:cNvPicPr preferRelativeResize="0"/>
          <p:nvPr/>
        </p:nvPicPr>
        <p:blipFill rotWithShape="1">
          <a:blip r:embed="rId3">
            <a:alphaModFix/>
          </a:blip>
          <a:srcRect b="0" l="0" r="0" t="0"/>
          <a:stretch/>
        </p:blipFill>
        <p:spPr>
          <a:xfrm>
            <a:off x="1756111" y="3822810"/>
            <a:ext cx="179400" cy="178471"/>
          </a:xfrm>
          <a:prstGeom prst="rect">
            <a:avLst/>
          </a:prstGeom>
          <a:noFill/>
          <a:ln>
            <a:noFill/>
          </a:ln>
        </p:spPr>
      </p:pic>
      <p:sp>
        <p:nvSpPr>
          <p:cNvPr id="1074" name="Google Shape;1074;p47"/>
          <p:cNvSpPr/>
          <p:nvPr/>
        </p:nvSpPr>
        <p:spPr>
          <a:xfrm>
            <a:off x="1494795" y="3652127"/>
            <a:ext cx="261300" cy="261300"/>
          </a:xfrm>
          <a:prstGeom prst="octagon">
            <a:avLst>
              <a:gd fmla="val 29289" name="adj"/>
            </a:avLst>
          </a:prstGeom>
          <a:solidFill>
            <a:srgbClr val="9FC5E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75" name="Google Shape;1075;p47"/>
          <p:cNvSpPr/>
          <p:nvPr/>
        </p:nvSpPr>
        <p:spPr>
          <a:xfrm>
            <a:off x="3399795" y="3652127"/>
            <a:ext cx="261300" cy="261300"/>
          </a:xfrm>
          <a:prstGeom prst="octagon">
            <a:avLst>
              <a:gd fmla="val 29289" name="adj"/>
            </a:avLst>
          </a:prstGeom>
          <a:solidFill>
            <a:srgbClr val="9FC5E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76" name="Google Shape;1076;p47"/>
          <p:cNvSpPr/>
          <p:nvPr/>
        </p:nvSpPr>
        <p:spPr>
          <a:xfrm>
            <a:off x="2213870" y="2808827"/>
            <a:ext cx="261300" cy="261300"/>
          </a:xfrm>
          <a:prstGeom prst="octagon">
            <a:avLst>
              <a:gd fmla="val 29289" name="adj"/>
            </a:avLst>
          </a:prstGeom>
          <a:solidFill>
            <a:srgbClr val="9FC5E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077" name="Google Shape;1077;p47"/>
          <p:cNvPicPr preferRelativeResize="0"/>
          <p:nvPr/>
        </p:nvPicPr>
        <p:blipFill rotWithShape="1">
          <a:blip r:embed="rId3">
            <a:alphaModFix/>
          </a:blip>
          <a:srcRect b="0" l="0" r="0" t="0"/>
          <a:stretch/>
        </p:blipFill>
        <p:spPr>
          <a:xfrm>
            <a:off x="3101286" y="3806060"/>
            <a:ext cx="179400" cy="178471"/>
          </a:xfrm>
          <a:prstGeom prst="rect">
            <a:avLst/>
          </a:prstGeom>
          <a:noFill/>
          <a:ln>
            <a:noFill/>
          </a:ln>
        </p:spPr>
      </p:pic>
      <p:pic>
        <p:nvPicPr>
          <p:cNvPr descr="Soccer Ball PNG Transparent Image" id="1078" name="Google Shape;1078;p47"/>
          <p:cNvPicPr preferRelativeResize="0"/>
          <p:nvPr/>
        </p:nvPicPr>
        <p:blipFill rotWithShape="1">
          <a:blip r:embed="rId3">
            <a:alphaModFix/>
          </a:blip>
          <a:srcRect b="0" l="0" r="0" t="0"/>
          <a:stretch/>
        </p:blipFill>
        <p:spPr>
          <a:xfrm>
            <a:off x="3558486" y="2739260"/>
            <a:ext cx="179400" cy="178471"/>
          </a:xfrm>
          <a:prstGeom prst="rect">
            <a:avLst/>
          </a:prstGeom>
          <a:noFill/>
          <a:ln>
            <a:noFill/>
          </a:ln>
        </p:spPr>
      </p:pic>
      <p:pic>
        <p:nvPicPr>
          <p:cNvPr descr="Soccer Ball PNG Transparent Image" id="1079" name="Google Shape;1079;p47"/>
          <p:cNvPicPr preferRelativeResize="0"/>
          <p:nvPr/>
        </p:nvPicPr>
        <p:blipFill rotWithShape="1">
          <a:blip r:embed="rId3">
            <a:alphaModFix/>
          </a:blip>
          <a:srcRect b="0" l="0" r="0" t="0"/>
          <a:stretch/>
        </p:blipFill>
        <p:spPr>
          <a:xfrm>
            <a:off x="2637811" y="2029648"/>
            <a:ext cx="179400" cy="178471"/>
          </a:xfrm>
          <a:prstGeom prst="rect">
            <a:avLst/>
          </a:prstGeom>
          <a:noFill/>
          <a:ln>
            <a:noFill/>
          </a:ln>
        </p:spPr>
      </p:pic>
      <p:pic>
        <p:nvPicPr>
          <p:cNvPr descr="Soccer Ball PNG Transparent Image" id="1080" name="Google Shape;1080;p47"/>
          <p:cNvPicPr preferRelativeResize="0"/>
          <p:nvPr/>
        </p:nvPicPr>
        <p:blipFill rotWithShape="1">
          <a:blip r:embed="rId3">
            <a:alphaModFix/>
          </a:blip>
          <a:srcRect b="0" l="0" r="0" t="0"/>
          <a:stretch/>
        </p:blipFill>
        <p:spPr>
          <a:xfrm>
            <a:off x="2796486" y="1215260"/>
            <a:ext cx="179400" cy="178471"/>
          </a:xfrm>
          <a:prstGeom prst="rect">
            <a:avLst/>
          </a:prstGeom>
          <a:noFill/>
          <a:ln>
            <a:noFill/>
          </a:ln>
        </p:spPr>
      </p:pic>
      <p:sp>
        <p:nvSpPr>
          <p:cNvPr id="1081" name="Google Shape;1081;p47"/>
          <p:cNvSpPr/>
          <p:nvPr/>
        </p:nvSpPr>
        <p:spPr>
          <a:xfrm>
            <a:off x="2138678" y="2418472"/>
            <a:ext cx="261300" cy="221400"/>
          </a:xfrm>
          <a:prstGeom prst="roundRect">
            <a:avLst>
              <a:gd fmla="val 35351" name="adj"/>
            </a:avLst>
          </a:prstGeom>
          <a:solidFill>
            <a:srgbClr val="B6D7A8"/>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1200">
                <a:latin typeface="Bebas Neue"/>
                <a:ea typeface="Bebas Neue"/>
                <a:cs typeface="Bebas Neue"/>
                <a:sym typeface="Bebas Neue"/>
              </a:rPr>
              <a:t>D</a:t>
            </a:r>
            <a:endParaRPr sz="1300"/>
          </a:p>
        </p:txBody>
      </p:sp>
      <p:sp>
        <p:nvSpPr>
          <p:cNvPr id="1082" name="Google Shape;1082;p47"/>
          <p:cNvSpPr/>
          <p:nvPr/>
        </p:nvSpPr>
        <p:spPr>
          <a:xfrm>
            <a:off x="3280678" y="2008185"/>
            <a:ext cx="261300" cy="221400"/>
          </a:xfrm>
          <a:prstGeom prst="roundRect">
            <a:avLst>
              <a:gd fmla="val 35351" name="adj"/>
            </a:avLst>
          </a:prstGeom>
          <a:solidFill>
            <a:srgbClr val="B6D7A8"/>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1200">
                <a:latin typeface="Bebas Neue"/>
                <a:ea typeface="Bebas Neue"/>
                <a:cs typeface="Bebas Neue"/>
                <a:sym typeface="Bebas Neue"/>
              </a:rPr>
              <a:t>D</a:t>
            </a:r>
            <a:endParaRPr sz="1300"/>
          </a:p>
        </p:txBody>
      </p:sp>
      <p:sp>
        <p:nvSpPr>
          <p:cNvPr id="1083" name="Google Shape;1083;p47"/>
          <p:cNvSpPr/>
          <p:nvPr/>
        </p:nvSpPr>
        <p:spPr>
          <a:xfrm>
            <a:off x="1494803" y="1456635"/>
            <a:ext cx="261300" cy="221400"/>
          </a:xfrm>
          <a:prstGeom prst="roundRect">
            <a:avLst>
              <a:gd fmla="val 35351" name="adj"/>
            </a:avLst>
          </a:prstGeom>
          <a:solidFill>
            <a:srgbClr val="B6D7A8"/>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1200">
                <a:latin typeface="Bebas Neue"/>
                <a:ea typeface="Bebas Neue"/>
                <a:cs typeface="Bebas Neue"/>
                <a:sym typeface="Bebas Neue"/>
              </a:rPr>
              <a:t>D</a:t>
            </a:r>
            <a:endParaRPr sz="13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graphicFrame>
        <p:nvGraphicFramePr>
          <p:cNvPr id="1088" name="Google Shape;1088;p48"/>
          <p:cNvGraphicFramePr/>
          <p:nvPr/>
        </p:nvGraphicFramePr>
        <p:xfrm>
          <a:off x="5856872" y="1153359"/>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7 Second Press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2E9"/>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Focus on</a:t>
                      </a:r>
                      <a:r>
                        <a:rPr lang="en" sz="800">
                          <a:solidFill>
                            <a:srgbClr val="32394D"/>
                          </a:solidFill>
                          <a:latin typeface="Times New Roman"/>
                          <a:ea typeface="Times New Roman"/>
                          <a:cs typeface="Times New Roman"/>
                          <a:sym typeface="Times New Roman"/>
                        </a:rPr>
                        <a:t> winning the ball quickly</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Set up as a goal kick. Defending team has 8 second to win the ball back. If they do, they try to score on goal. The attacking team will be trying build out of the back and score on the mini nets.</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p>
                      <a:pPr indent="0" lvl="0" marL="0" marR="0" rtl="0" algn="l">
                        <a:spcBef>
                          <a:spcPts val="0"/>
                        </a:spcBef>
                        <a:spcAft>
                          <a:spcPts val="0"/>
                        </a:spcAft>
                        <a:buClr>
                          <a:srgbClr val="31394D"/>
                        </a:buClr>
                        <a:buSzPts val="800"/>
                        <a:buFont typeface="Arial"/>
                        <a:buNone/>
                      </a:pPr>
                      <a:r>
                        <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Deny space and time</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Don’t over commit</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Win the ball as quickly as possible</a:t>
                      </a:r>
                      <a:endParaRPr sz="800">
                        <a:solidFill>
                          <a:srgbClr val="32394D"/>
                        </a:solidFill>
                        <a:latin typeface="Times New Roman"/>
                        <a:ea typeface="Times New Roman"/>
                        <a:cs typeface="Times New Roman"/>
                        <a:sym typeface="Times New Roman"/>
                      </a:endParaRPr>
                    </a:p>
                    <a:p>
                      <a:pPr indent="0" lvl="0" marL="34290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pic>
        <p:nvPicPr>
          <p:cNvPr descr="iPadpapers.com - soccer pitch paper templates" id="1089" name="Google Shape;1089;p48"/>
          <p:cNvPicPr preferRelativeResize="0"/>
          <p:nvPr/>
        </p:nvPicPr>
        <p:blipFill rotWithShape="1">
          <a:blip r:embed="rId3">
            <a:alphaModFix/>
          </a:blip>
          <a:srcRect b="7627" l="8611" r="9063" t="7712"/>
          <a:stretch/>
        </p:blipFill>
        <p:spPr>
          <a:xfrm rot="-5400000">
            <a:off x="933284" y="-48460"/>
            <a:ext cx="4053375" cy="5021599"/>
          </a:xfrm>
          <a:prstGeom prst="rect">
            <a:avLst/>
          </a:prstGeom>
          <a:noFill/>
          <a:ln>
            <a:noFill/>
          </a:ln>
        </p:spPr>
      </p:pic>
      <p:sp>
        <p:nvSpPr>
          <p:cNvPr id="1090" name="Google Shape;1090;p48"/>
          <p:cNvSpPr/>
          <p:nvPr/>
        </p:nvSpPr>
        <p:spPr>
          <a:xfrm>
            <a:off x="3213158" y="4256945"/>
            <a:ext cx="155700" cy="155700"/>
          </a:xfrm>
          <a:prstGeom prst="octagon">
            <a:avLst>
              <a:gd fmla="val 29289" name="adj"/>
            </a:avLst>
          </a:prstGeom>
          <a:solidFill>
            <a:srgbClr val="EA99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91" name="Google Shape;1091;p48"/>
          <p:cNvSpPr/>
          <p:nvPr/>
        </p:nvSpPr>
        <p:spPr>
          <a:xfrm rot="5400000">
            <a:off x="2698130" y="374255"/>
            <a:ext cx="582000" cy="582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092" name="Google Shape;1092;p48"/>
          <p:cNvPicPr preferRelativeResize="0"/>
          <p:nvPr/>
        </p:nvPicPr>
        <p:blipFill rotWithShape="1">
          <a:blip r:embed="rId4">
            <a:alphaModFix/>
          </a:blip>
          <a:srcRect b="0" l="0" r="0" t="0"/>
          <a:stretch/>
        </p:blipFill>
        <p:spPr>
          <a:xfrm>
            <a:off x="2234798" y="1109363"/>
            <a:ext cx="141677" cy="140945"/>
          </a:xfrm>
          <a:prstGeom prst="rect">
            <a:avLst/>
          </a:prstGeom>
          <a:noFill/>
          <a:ln>
            <a:noFill/>
          </a:ln>
        </p:spPr>
      </p:pic>
      <p:sp>
        <p:nvSpPr>
          <p:cNvPr id="1093" name="Google Shape;1093;p48"/>
          <p:cNvSpPr/>
          <p:nvPr/>
        </p:nvSpPr>
        <p:spPr>
          <a:xfrm>
            <a:off x="1631558" y="1548645"/>
            <a:ext cx="155700" cy="155700"/>
          </a:xfrm>
          <a:prstGeom prst="octagon">
            <a:avLst>
              <a:gd fmla="val 29289" name="adj"/>
            </a:avLst>
          </a:prstGeom>
          <a:solidFill>
            <a:srgbClr val="CF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94" name="Google Shape;1094;p48"/>
          <p:cNvSpPr/>
          <p:nvPr/>
        </p:nvSpPr>
        <p:spPr>
          <a:xfrm>
            <a:off x="2376483" y="873912"/>
            <a:ext cx="182100" cy="154200"/>
          </a:xfrm>
          <a:prstGeom prst="roundRect">
            <a:avLst>
              <a:gd fmla="val 35351" name="adj"/>
            </a:avLst>
          </a:prstGeom>
          <a:solidFill>
            <a:srgbClr val="CFE2F3"/>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GK</a:t>
            </a:r>
            <a:endParaRPr/>
          </a:p>
        </p:txBody>
      </p:sp>
      <p:sp>
        <p:nvSpPr>
          <p:cNvPr id="1095" name="Google Shape;1095;p48"/>
          <p:cNvSpPr/>
          <p:nvPr/>
        </p:nvSpPr>
        <p:spPr>
          <a:xfrm>
            <a:off x="2072108" y="3679432"/>
            <a:ext cx="155700" cy="155700"/>
          </a:xfrm>
          <a:prstGeom prst="octagon">
            <a:avLst>
              <a:gd fmla="val 29289" name="adj"/>
            </a:avLst>
          </a:prstGeom>
          <a:solidFill>
            <a:srgbClr val="EA99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96" name="Google Shape;1096;p48"/>
          <p:cNvSpPr/>
          <p:nvPr/>
        </p:nvSpPr>
        <p:spPr>
          <a:xfrm>
            <a:off x="2227796" y="4256945"/>
            <a:ext cx="155700" cy="155700"/>
          </a:xfrm>
          <a:prstGeom prst="octagon">
            <a:avLst>
              <a:gd fmla="val 29289" name="adj"/>
            </a:avLst>
          </a:prstGeom>
          <a:solidFill>
            <a:srgbClr val="EA99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97" name="Google Shape;1097;p48"/>
          <p:cNvSpPr/>
          <p:nvPr/>
        </p:nvSpPr>
        <p:spPr>
          <a:xfrm>
            <a:off x="1242458" y="4256945"/>
            <a:ext cx="155700" cy="155700"/>
          </a:xfrm>
          <a:prstGeom prst="octagon">
            <a:avLst>
              <a:gd fmla="val 29289" name="adj"/>
            </a:avLst>
          </a:prstGeom>
          <a:solidFill>
            <a:srgbClr val="EA99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98" name="Google Shape;1098;p48"/>
          <p:cNvSpPr/>
          <p:nvPr/>
        </p:nvSpPr>
        <p:spPr>
          <a:xfrm>
            <a:off x="1776458" y="4846445"/>
            <a:ext cx="155700" cy="155700"/>
          </a:xfrm>
          <a:prstGeom prst="octagon">
            <a:avLst>
              <a:gd fmla="val 29289" name="adj"/>
            </a:avLst>
          </a:prstGeom>
          <a:solidFill>
            <a:srgbClr val="EA99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99" name="Google Shape;1099;p48"/>
          <p:cNvSpPr/>
          <p:nvPr/>
        </p:nvSpPr>
        <p:spPr>
          <a:xfrm>
            <a:off x="2882133" y="4846445"/>
            <a:ext cx="155700" cy="155700"/>
          </a:xfrm>
          <a:prstGeom prst="octagon">
            <a:avLst>
              <a:gd fmla="val 29289" name="adj"/>
            </a:avLst>
          </a:prstGeom>
          <a:solidFill>
            <a:srgbClr val="EA9999"/>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00" name="Google Shape;1100;p48"/>
          <p:cNvSpPr/>
          <p:nvPr/>
        </p:nvSpPr>
        <p:spPr>
          <a:xfrm>
            <a:off x="785858" y="2480245"/>
            <a:ext cx="155700" cy="155700"/>
          </a:xfrm>
          <a:prstGeom prst="octagon">
            <a:avLst>
              <a:gd fmla="val 29289" name="adj"/>
            </a:avLst>
          </a:prstGeom>
          <a:solidFill>
            <a:srgbClr val="CF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01" name="Google Shape;1101;p48"/>
          <p:cNvSpPr/>
          <p:nvPr/>
        </p:nvSpPr>
        <p:spPr>
          <a:xfrm>
            <a:off x="1700258" y="3781845"/>
            <a:ext cx="155700" cy="155700"/>
          </a:xfrm>
          <a:prstGeom prst="octagon">
            <a:avLst>
              <a:gd fmla="val 29289" name="adj"/>
            </a:avLst>
          </a:prstGeom>
          <a:solidFill>
            <a:srgbClr val="C9DAF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02" name="Google Shape;1102;p48"/>
          <p:cNvSpPr/>
          <p:nvPr/>
        </p:nvSpPr>
        <p:spPr>
          <a:xfrm>
            <a:off x="2538458" y="2486445"/>
            <a:ext cx="155700" cy="155700"/>
          </a:xfrm>
          <a:prstGeom prst="octagon">
            <a:avLst>
              <a:gd fmla="val 29289" name="adj"/>
            </a:avLst>
          </a:prstGeom>
          <a:solidFill>
            <a:srgbClr val="CF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03" name="Google Shape;1103;p48"/>
          <p:cNvSpPr/>
          <p:nvPr/>
        </p:nvSpPr>
        <p:spPr>
          <a:xfrm>
            <a:off x="3681458" y="1800645"/>
            <a:ext cx="155700" cy="155700"/>
          </a:xfrm>
          <a:prstGeom prst="octagon">
            <a:avLst>
              <a:gd fmla="val 29289" name="adj"/>
            </a:avLst>
          </a:prstGeom>
          <a:solidFill>
            <a:srgbClr val="CF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04" name="Google Shape;1104;p48"/>
          <p:cNvSpPr/>
          <p:nvPr/>
        </p:nvSpPr>
        <p:spPr>
          <a:xfrm>
            <a:off x="3757658" y="3248445"/>
            <a:ext cx="155700" cy="155700"/>
          </a:xfrm>
          <a:prstGeom prst="octagon">
            <a:avLst>
              <a:gd fmla="val 29289" name="adj"/>
            </a:avLst>
          </a:prstGeom>
          <a:solidFill>
            <a:srgbClr val="CF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105" name="Google Shape;1105;p48"/>
          <p:cNvCxnSpPr/>
          <p:nvPr/>
        </p:nvCxnSpPr>
        <p:spPr>
          <a:xfrm rot="10800000">
            <a:off x="2694075" y="2865875"/>
            <a:ext cx="168600" cy="1221300"/>
          </a:xfrm>
          <a:prstGeom prst="straightConnector1">
            <a:avLst/>
          </a:prstGeom>
          <a:noFill/>
          <a:ln cap="flat" cmpd="sng" w="28575">
            <a:solidFill>
              <a:srgbClr val="000000"/>
            </a:solidFill>
            <a:prstDash val="solid"/>
            <a:miter lim="800000"/>
            <a:headEnd len="sm" w="sm" type="none"/>
            <a:tailEnd len="med" w="med" type="triangle"/>
          </a:ln>
        </p:spPr>
      </p:cxnSp>
      <p:cxnSp>
        <p:nvCxnSpPr>
          <p:cNvPr id="1106" name="Google Shape;1106;p48"/>
          <p:cNvCxnSpPr/>
          <p:nvPr/>
        </p:nvCxnSpPr>
        <p:spPr>
          <a:xfrm flipH="1" rot="10800000">
            <a:off x="1398145" y="2627707"/>
            <a:ext cx="233400" cy="1427400"/>
          </a:xfrm>
          <a:prstGeom prst="straightConnector1">
            <a:avLst/>
          </a:prstGeom>
          <a:noFill/>
          <a:ln cap="flat" cmpd="sng" w="28575">
            <a:solidFill>
              <a:srgbClr val="000000"/>
            </a:solidFill>
            <a:prstDash val="solid"/>
            <a:miter lim="800000"/>
            <a:headEnd len="sm" w="sm" type="none"/>
            <a:tailEnd len="med" w="med" type="triangle"/>
          </a:ln>
        </p:spPr>
      </p:cxnSp>
      <p:cxnSp>
        <p:nvCxnSpPr>
          <p:cNvPr id="1107" name="Google Shape;1107;p48"/>
          <p:cNvCxnSpPr/>
          <p:nvPr/>
        </p:nvCxnSpPr>
        <p:spPr>
          <a:xfrm flipH="1">
            <a:off x="1939350" y="1267250"/>
            <a:ext cx="191400" cy="281400"/>
          </a:xfrm>
          <a:prstGeom prst="straightConnector1">
            <a:avLst/>
          </a:prstGeom>
          <a:noFill/>
          <a:ln cap="flat" cmpd="sng" w="28575">
            <a:solidFill>
              <a:srgbClr val="000000"/>
            </a:solidFill>
            <a:prstDash val="dot"/>
            <a:miter lim="800000"/>
            <a:headEnd len="sm" w="sm" type="none"/>
            <a:tailEnd len="med" w="med" type="triangle"/>
          </a:ln>
        </p:spPr>
      </p:cxnSp>
      <p:sp>
        <p:nvSpPr>
          <p:cNvPr id="1108" name="Google Shape;1108;p48"/>
          <p:cNvSpPr/>
          <p:nvPr/>
        </p:nvSpPr>
        <p:spPr>
          <a:xfrm rot="-4001106">
            <a:off x="955027" y="3519455"/>
            <a:ext cx="582135" cy="582135"/>
          </a:xfrm>
          <a:prstGeom prst="chord">
            <a:avLst>
              <a:gd fmla="val 5219718" name="adj1"/>
              <a:gd fmla="val 16341097" name="adj2"/>
            </a:avLst>
          </a:prstGeom>
          <a:solidFill>
            <a:srgbClr val="A5A5A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09" name="Google Shape;1109;p48"/>
          <p:cNvSpPr/>
          <p:nvPr/>
        </p:nvSpPr>
        <p:spPr>
          <a:xfrm rot="-6054269">
            <a:off x="4567143" y="3550030"/>
            <a:ext cx="582009" cy="582009"/>
          </a:xfrm>
          <a:prstGeom prst="chord">
            <a:avLst>
              <a:gd fmla="val 5219718" name="adj1"/>
              <a:gd fmla="val 16341097" name="adj2"/>
            </a:avLst>
          </a:prstGeom>
          <a:solidFill>
            <a:srgbClr val="A5A5A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graphicFrame>
        <p:nvGraphicFramePr>
          <p:cNvPr id="1114" name="Google Shape;1114;p49"/>
          <p:cNvGraphicFramePr/>
          <p:nvPr/>
        </p:nvGraphicFramePr>
        <p:xfrm>
          <a:off x="5856872" y="1153359"/>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PLaying out from the back</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2E9"/>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Practice playing out from defense from our own box</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Place two mini nets at half. Set up in formation, in defensive third. Coach will toss a ball towards the defensive end line. Defender will practice recovering the ball and working it out to the side instead of the middle. The offensive team will aim to play out and score on either mini net</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p>
                      <a:pPr indent="-279400" lvl="0" marL="457200" marR="0" rtl="0" algn="l">
                        <a:spcBef>
                          <a:spcPts val="0"/>
                        </a:spcBef>
                        <a:spcAft>
                          <a:spcPts val="0"/>
                        </a:spcAft>
                        <a:buClr>
                          <a:srgbClr val="32394D"/>
                        </a:buClr>
                        <a:buSzPts val="800"/>
                        <a:buFont typeface="Times New Roman"/>
                        <a:buAutoNum type="arabicPeriod"/>
                      </a:pPr>
                      <a:r>
                        <a:rPr lang="en" sz="800">
                          <a:solidFill>
                            <a:srgbClr val="32394D"/>
                          </a:solidFill>
                          <a:latin typeface="Times New Roman"/>
                          <a:ea typeface="Times New Roman"/>
                          <a:cs typeface="Times New Roman"/>
                          <a:sym typeface="Times New Roman"/>
                        </a:rPr>
                        <a:t>Add in defenders</a:t>
                      </a:r>
                      <a:endParaRPr sz="800">
                        <a:solidFill>
                          <a:srgbClr val="32394D"/>
                        </a:solidFill>
                        <a:latin typeface="Times New Roman"/>
                        <a:ea typeface="Times New Roman"/>
                        <a:cs typeface="Times New Roman"/>
                        <a:sym typeface="Times New Roman"/>
                      </a:endParaRPr>
                    </a:p>
                    <a:p>
                      <a:pPr indent="-279400" lvl="0" marL="457200" marR="0" rtl="0" algn="l">
                        <a:spcBef>
                          <a:spcPts val="0"/>
                        </a:spcBef>
                        <a:spcAft>
                          <a:spcPts val="0"/>
                        </a:spcAft>
                        <a:buClr>
                          <a:srgbClr val="32394D"/>
                        </a:buClr>
                        <a:buSzPts val="800"/>
                        <a:buFont typeface="Times New Roman"/>
                        <a:buAutoNum type="arabicPeriod"/>
                      </a:pPr>
                      <a:r>
                        <a:rPr lang="en" sz="800">
                          <a:solidFill>
                            <a:srgbClr val="32394D"/>
                          </a:solidFill>
                          <a:latin typeface="Times New Roman"/>
                          <a:ea typeface="Times New Roman"/>
                          <a:cs typeface="Times New Roman"/>
                          <a:sym typeface="Times New Roman"/>
                        </a:rPr>
                        <a:t>Play live </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When under pressure play to the sideline not into the middle</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Scan to know who is behind you</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Communicate &amp; move to create angles</a:t>
                      </a:r>
                      <a:endParaRPr sz="800">
                        <a:solidFill>
                          <a:srgbClr val="32394D"/>
                        </a:solidFill>
                        <a:latin typeface="Times New Roman"/>
                        <a:ea typeface="Times New Roman"/>
                        <a:cs typeface="Times New Roman"/>
                        <a:sym typeface="Times New Roman"/>
                      </a:endParaRPr>
                    </a:p>
                    <a:p>
                      <a:pPr indent="0" lvl="0" marL="34290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pic>
        <p:nvPicPr>
          <p:cNvPr descr="iPadpapers.com - soccer pitch paper templates" id="1115" name="Google Shape;1115;p49"/>
          <p:cNvPicPr preferRelativeResize="0"/>
          <p:nvPr/>
        </p:nvPicPr>
        <p:blipFill rotWithShape="1">
          <a:blip r:embed="rId3">
            <a:alphaModFix/>
          </a:blip>
          <a:srcRect b="7627" l="8611" r="9063" t="7712"/>
          <a:stretch/>
        </p:blipFill>
        <p:spPr>
          <a:xfrm rot="-5400000">
            <a:off x="933284" y="-48460"/>
            <a:ext cx="4053375" cy="5021599"/>
          </a:xfrm>
          <a:prstGeom prst="rect">
            <a:avLst/>
          </a:prstGeom>
          <a:noFill/>
          <a:ln>
            <a:noFill/>
          </a:ln>
        </p:spPr>
      </p:pic>
      <p:sp>
        <p:nvSpPr>
          <p:cNvPr id="1116" name="Google Shape;1116;p49"/>
          <p:cNvSpPr/>
          <p:nvPr/>
        </p:nvSpPr>
        <p:spPr>
          <a:xfrm rot="5400000">
            <a:off x="2698130" y="374255"/>
            <a:ext cx="582000" cy="582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117" name="Google Shape;1117;p49"/>
          <p:cNvPicPr preferRelativeResize="0"/>
          <p:nvPr/>
        </p:nvPicPr>
        <p:blipFill rotWithShape="1">
          <a:blip r:embed="rId4">
            <a:alphaModFix/>
          </a:blip>
          <a:srcRect b="0" l="0" r="0" t="0"/>
          <a:stretch/>
        </p:blipFill>
        <p:spPr>
          <a:xfrm>
            <a:off x="3688460" y="1063288"/>
            <a:ext cx="141677" cy="140945"/>
          </a:xfrm>
          <a:prstGeom prst="rect">
            <a:avLst/>
          </a:prstGeom>
          <a:noFill/>
          <a:ln>
            <a:noFill/>
          </a:ln>
        </p:spPr>
      </p:pic>
      <p:sp>
        <p:nvSpPr>
          <p:cNvPr id="1118" name="Google Shape;1118;p49"/>
          <p:cNvSpPr/>
          <p:nvPr/>
        </p:nvSpPr>
        <p:spPr>
          <a:xfrm>
            <a:off x="2596483" y="1645370"/>
            <a:ext cx="155700" cy="155700"/>
          </a:xfrm>
          <a:prstGeom prst="octagon">
            <a:avLst>
              <a:gd fmla="val 29289" name="adj"/>
            </a:avLst>
          </a:prstGeom>
          <a:solidFill>
            <a:srgbClr val="CF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19" name="Google Shape;1119;p49"/>
          <p:cNvSpPr/>
          <p:nvPr/>
        </p:nvSpPr>
        <p:spPr>
          <a:xfrm>
            <a:off x="2898083" y="718562"/>
            <a:ext cx="182100" cy="154200"/>
          </a:xfrm>
          <a:prstGeom prst="roundRect">
            <a:avLst>
              <a:gd fmla="val 35351" name="adj"/>
            </a:avLst>
          </a:prstGeom>
          <a:solidFill>
            <a:srgbClr val="CFE2F3"/>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GK</a:t>
            </a:r>
            <a:endParaRPr/>
          </a:p>
        </p:txBody>
      </p:sp>
      <p:sp>
        <p:nvSpPr>
          <p:cNvPr id="1120" name="Google Shape;1120;p49"/>
          <p:cNvSpPr/>
          <p:nvPr/>
        </p:nvSpPr>
        <p:spPr>
          <a:xfrm>
            <a:off x="1848908" y="2416045"/>
            <a:ext cx="155700" cy="155700"/>
          </a:xfrm>
          <a:prstGeom prst="octagon">
            <a:avLst>
              <a:gd fmla="val 29289" name="adj"/>
            </a:avLst>
          </a:prstGeom>
          <a:solidFill>
            <a:srgbClr val="CF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21" name="Google Shape;1121;p49"/>
          <p:cNvSpPr/>
          <p:nvPr/>
        </p:nvSpPr>
        <p:spPr>
          <a:xfrm>
            <a:off x="4099558" y="3344520"/>
            <a:ext cx="155700" cy="155700"/>
          </a:xfrm>
          <a:prstGeom prst="octagon">
            <a:avLst>
              <a:gd fmla="val 29289" name="adj"/>
            </a:avLst>
          </a:prstGeom>
          <a:solidFill>
            <a:srgbClr val="C9DAF8"/>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22" name="Google Shape;1122;p49"/>
          <p:cNvSpPr/>
          <p:nvPr/>
        </p:nvSpPr>
        <p:spPr>
          <a:xfrm>
            <a:off x="3280133" y="2571745"/>
            <a:ext cx="155700" cy="155700"/>
          </a:xfrm>
          <a:prstGeom prst="octagon">
            <a:avLst>
              <a:gd fmla="val 29289" name="adj"/>
            </a:avLst>
          </a:prstGeom>
          <a:solidFill>
            <a:srgbClr val="CF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23" name="Google Shape;1123;p49"/>
          <p:cNvSpPr/>
          <p:nvPr/>
        </p:nvSpPr>
        <p:spPr>
          <a:xfrm>
            <a:off x="3681446" y="1764970"/>
            <a:ext cx="155700" cy="155700"/>
          </a:xfrm>
          <a:prstGeom prst="octagon">
            <a:avLst>
              <a:gd fmla="val 29289" name="adj"/>
            </a:avLst>
          </a:prstGeom>
          <a:solidFill>
            <a:srgbClr val="CF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24" name="Google Shape;1124;p49"/>
          <p:cNvSpPr/>
          <p:nvPr/>
        </p:nvSpPr>
        <p:spPr>
          <a:xfrm>
            <a:off x="4984233" y="2516120"/>
            <a:ext cx="155700" cy="155700"/>
          </a:xfrm>
          <a:prstGeom prst="octagon">
            <a:avLst>
              <a:gd fmla="val 29289" name="adj"/>
            </a:avLst>
          </a:prstGeom>
          <a:solidFill>
            <a:srgbClr val="CF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125" name="Google Shape;1125;p49"/>
          <p:cNvCxnSpPr/>
          <p:nvPr/>
        </p:nvCxnSpPr>
        <p:spPr>
          <a:xfrm rot="10800000">
            <a:off x="3759200" y="1280550"/>
            <a:ext cx="5400" cy="361200"/>
          </a:xfrm>
          <a:prstGeom prst="straightConnector1">
            <a:avLst/>
          </a:prstGeom>
          <a:noFill/>
          <a:ln cap="flat" cmpd="sng" w="28575">
            <a:solidFill>
              <a:srgbClr val="000000"/>
            </a:solidFill>
            <a:prstDash val="dot"/>
            <a:miter lim="800000"/>
            <a:headEnd len="sm" w="sm" type="none"/>
            <a:tailEnd len="med" w="med" type="triangle"/>
          </a:ln>
        </p:spPr>
      </p:cxnSp>
      <p:sp>
        <p:nvSpPr>
          <p:cNvPr id="1126" name="Google Shape;1126;p49"/>
          <p:cNvSpPr/>
          <p:nvPr/>
        </p:nvSpPr>
        <p:spPr>
          <a:xfrm rot="-6054269">
            <a:off x="4567143" y="3550030"/>
            <a:ext cx="582009" cy="582009"/>
          </a:xfrm>
          <a:prstGeom prst="chord">
            <a:avLst>
              <a:gd fmla="val 5219718" name="adj1"/>
              <a:gd fmla="val 16341097" name="adj2"/>
            </a:avLst>
          </a:prstGeom>
          <a:solidFill>
            <a:srgbClr val="A5A5A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27" name="Google Shape;1127;p49"/>
          <p:cNvSpPr/>
          <p:nvPr/>
        </p:nvSpPr>
        <p:spPr>
          <a:xfrm rot="-4001106">
            <a:off x="955027" y="3519455"/>
            <a:ext cx="582135" cy="582135"/>
          </a:xfrm>
          <a:prstGeom prst="chord">
            <a:avLst>
              <a:gd fmla="val 5219718" name="adj1"/>
              <a:gd fmla="val 16341097" name="adj2"/>
            </a:avLst>
          </a:prstGeom>
          <a:solidFill>
            <a:srgbClr val="A5A5A5"/>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128" name="Google Shape;1128;p49"/>
          <p:cNvCxnSpPr/>
          <p:nvPr/>
        </p:nvCxnSpPr>
        <p:spPr>
          <a:xfrm>
            <a:off x="4255250" y="1527275"/>
            <a:ext cx="662400" cy="867000"/>
          </a:xfrm>
          <a:prstGeom prst="straightConnector1">
            <a:avLst/>
          </a:prstGeom>
          <a:noFill/>
          <a:ln cap="flat" cmpd="sng" w="28575">
            <a:solidFill>
              <a:srgbClr val="000000"/>
            </a:solidFill>
            <a:prstDash val="dot"/>
            <a:miter lim="800000"/>
            <a:headEnd len="sm" w="sm" type="none"/>
            <a:tailEnd len="med" w="med" type="triangle"/>
          </a:ln>
        </p:spPr>
      </p:cxnSp>
      <p:cxnSp>
        <p:nvCxnSpPr>
          <p:cNvPr id="1129" name="Google Shape;1129;p49"/>
          <p:cNvCxnSpPr/>
          <p:nvPr/>
        </p:nvCxnSpPr>
        <p:spPr>
          <a:xfrm flipH="1">
            <a:off x="4333300" y="2727450"/>
            <a:ext cx="626100" cy="598800"/>
          </a:xfrm>
          <a:prstGeom prst="straightConnector1">
            <a:avLst/>
          </a:prstGeom>
          <a:noFill/>
          <a:ln cap="flat" cmpd="sng" w="28575">
            <a:solidFill>
              <a:srgbClr val="000000"/>
            </a:solidFill>
            <a:prstDash val="dot"/>
            <a:miter lim="800000"/>
            <a:headEnd len="sm" w="sm" type="none"/>
            <a:tailEnd len="med" w="med" type="triangle"/>
          </a:ln>
        </p:spPr>
      </p:cxnSp>
      <p:cxnSp>
        <p:nvCxnSpPr>
          <p:cNvPr id="1130" name="Google Shape;1130;p49"/>
          <p:cNvCxnSpPr/>
          <p:nvPr/>
        </p:nvCxnSpPr>
        <p:spPr>
          <a:xfrm>
            <a:off x="4372624" y="3560872"/>
            <a:ext cx="330600" cy="190500"/>
          </a:xfrm>
          <a:prstGeom prst="straightConnector1">
            <a:avLst/>
          </a:prstGeom>
          <a:noFill/>
          <a:ln cap="flat" cmpd="sng" w="28575">
            <a:solidFill>
              <a:srgbClr val="000000"/>
            </a:solidFill>
            <a:prstDash val="dot"/>
            <a:miter lim="800000"/>
            <a:headEnd len="sm" w="sm" type="none"/>
            <a:tailEnd len="med" w="med" type="triangle"/>
          </a:ln>
        </p:spPr>
      </p:cxnSp>
      <p:sp>
        <p:nvSpPr>
          <p:cNvPr id="1131" name="Google Shape;1131;p49"/>
          <p:cNvSpPr txBox="1"/>
          <p:nvPr/>
        </p:nvSpPr>
        <p:spPr>
          <a:xfrm>
            <a:off x="4635363" y="1527275"/>
            <a:ext cx="423300" cy="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Roboto"/>
                <a:ea typeface="Roboto"/>
                <a:cs typeface="Roboto"/>
                <a:sym typeface="Roboto"/>
              </a:rPr>
              <a:t>1.</a:t>
            </a:r>
            <a:endParaRPr sz="1300">
              <a:solidFill>
                <a:schemeClr val="dk2"/>
              </a:solidFill>
              <a:latin typeface="Roboto"/>
              <a:ea typeface="Roboto"/>
              <a:cs typeface="Roboto"/>
              <a:sym typeface="Roboto"/>
            </a:endParaRPr>
          </a:p>
        </p:txBody>
      </p:sp>
      <p:sp>
        <p:nvSpPr>
          <p:cNvPr id="1132" name="Google Shape;1132;p49"/>
          <p:cNvSpPr txBox="1"/>
          <p:nvPr/>
        </p:nvSpPr>
        <p:spPr>
          <a:xfrm>
            <a:off x="4716613" y="2984250"/>
            <a:ext cx="423300" cy="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Roboto"/>
                <a:ea typeface="Roboto"/>
                <a:cs typeface="Roboto"/>
                <a:sym typeface="Roboto"/>
              </a:rPr>
              <a:t>2.</a:t>
            </a:r>
            <a:endParaRPr sz="1300">
              <a:solidFill>
                <a:schemeClr val="dk2"/>
              </a:solidFill>
              <a:latin typeface="Roboto"/>
              <a:ea typeface="Roboto"/>
              <a:cs typeface="Roboto"/>
              <a:sym typeface="Roboto"/>
            </a:endParaRPr>
          </a:p>
        </p:txBody>
      </p:sp>
      <p:sp>
        <p:nvSpPr>
          <p:cNvPr id="1133" name="Google Shape;1133;p49"/>
          <p:cNvSpPr txBox="1"/>
          <p:nvPr/>
        </p:nvSpPr>
        <p:spPr>
          <a:xfrm>
            <a:off x="3965738" y="3698075"/>
            <a:ext cx="423300" cy="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Roboto"/>
                <a:ea typeface="Roboto"/>
                <a:cs typeface="Roboto"/>
                <a:sym typeface="Roboto"/>
              </a:rPr>
              <a:t>3.</a:t>
            </a:r>
            <a:endParaRPr sz="1300">
              <a:solidFill>
                <a:schemeClr val="dk2"/>
              </a:solidFill>
              <a:latin typeface="Roboto"/>
              <a:ea typeface="Roboto"/>
              <a:cs typeface="Roboto"/>
              <a:sym typeface="Roboto"/>
            </a:endParaRPr>
          </a:p>
        </p:txBody>
      </p:sp>
      <p:sp>
        <p:nvSpPr>
          <p:cNvPr id="1134" name="Google Shape;1134;p49"/>
          <p:cNvSpPr/>
          <p:nvPr/>
        </p:nvSpPr>
        <p:spPr>
          <a:xfrm>
            <a:off x="3080183" y="2046970"/>
            <a:ext cx="155700" cy="155700"/>
          </a:xfrm>
          <a:prstGeom prst="octagon">
            <a:avLst>
              <a:gd fmla="val 29289" name="adj"/>
            </a:avLst>
          </a:prstGeom>
          <a:solidFill>
            <a:srgbClr val="F4CC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35" name="Google Shape;1135;p49"/>
          <p:cNvSpPr/>
          <p:nvPr/>
        </p:nvSpPr>
        <p:spPr>
          <a:xfrm>
            <a:off x="4111583" y="2571745"/>
            <a:ext cx="155700" cy="155700"/>
          </a:xfrm>
          <a:prstGeom prst="octagon">
            <a:avLst>
              <a:gd fmla="val 29289" name="adj"/>
            </a:avLst>
          </a:prstGeom>
          <a:solidFill>
            <a:srgbClr val="F4CC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36" name="Google Shape;1136;p49"/>
          <p:cNvSpPr/>
          <p:nvPr/>
        </p:nvSpPr>
        <p:spPr>
          <a:xfrm>
            <a:off x="2440783" y="2894420"/>
            <a:ext cx="155700" cy="155700"/>
          </a:xfrm>
          <a:prstGeom prst="octagon">
            <a:avLst>
              <a:gd fmla="val 29289" name="adj"/>
            </a:avLst>
          </a:prstGeom>
          <a:solidFill>
            <a:srgbClr val="F4CC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37" name="Google Shape;1137;p49"/>
          <p:cNvSpPr txBox="1"/>
          <p:nvPr/>
        </p:nvSpPr>
        <p:spPr>
          <a:xfrm>
            <a:off x="3516072" y="2202673"/>
            <a:ext cx="45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1200" u="none" cap="none" strike="noStrike">
                <a:solidFill>
                  <a:srgbClr val="000000"/>
                </a:solidFill>
                <a:latin typeface="Bebas Neue"/>
                <a:ea typeface="Bebas Neue"/>
                <a:cs typeface="Bebas Neue"/>
                <a:sym typeface="Bebas Neue"/>
              </a:rPr>
              <a:t>Coach</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graphicFrame>
        <p:nvGraphicFramePr>
          <p:cNvPr id="1142" name="Google Shape;1142;p50"/>
          <p:cNvGraphicFramePr/>
          <p:nvPr/>
        </p:nvGraphicFramePr>
        <p:xfrm>
          <a:off x="5911697" y="723196"/>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Finishing On Goal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5A6BD"/>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Improve finishing</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Set up as pictured. Players will get in line at top cone. The attacker will receive a pass from the coach, dribble at the triangle, make a sharp change of direction (left or right) and then have a shot. After the shot, the player should return the ball to the coach.</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Player performs skill at top of the triangle (feint, rollover, scissor)</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Coach steps in place at top of the triangle. Player now plays a pass to coach and directs which side they want the ball laid off for a strike</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Challenge group to score 7 goals</a:t>
                      </a:r>
                      <a:endParaRPr sz="800">
                        <a:solidFill>
                          <a:srgbClr val="32394D"/>
                        </a:solidFill>
                        <a:latin typeface="Times New Roman"/>
                        <a:ea typeface="Times New Roman"/>
                        <a:cs typeface="Times New Roman"/>
                        <a:sym typeface="Times New Roman"/>
                      </a:endParaRPr>
                    </a:p>
                    <a:p>
                      <a:pPr indent="0" lvl="0" marL="0" marR="0" rtl="0" algn="l">
                        <a:spcBef>
                          <a:spcPts val="0"/>
                        </a:spcBef>
                        <a:spcAft>
                          <a:spcPts val="0"/>
                        </a:spcAft>
                        <a:buClr>
                          <a:srgbClr val="31394D"/>
                        </a:buClr>
                        <a:buSzPts val="800"/>
                        <a:buFont typeface="Arial"/>
                        <a:buNone/>
                      </a:pPr>
                      <a:r>
                        <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Focus on a good first touch to dribble at the cones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Proper shooting technique - either inside of foot or laces</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Shoot across goal</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pic>
        <p:nvPicPr>
          <p:cNvPr descr="iPadpapers.com - soccer pitch paper templates" id="1143" name="Google Shape;1143;p50"/>
          <p:cNvPicPr preferRelativeResize="0"/>
          <p:nvPr/>
        </p:nvPicPr>
        <p:blipFill rotWithShape="1">
          <a:blip r:embed="rId3">
            <a:alphaModFix/>
          </a:blip>
          <a:srcRect b="7627" l="8611" r="9063" t="7712"/>
          <a:stretch/>
        </p:blipFill>
        <p:spPr>
          <a:xfrm rot="-5400000">
            <a:off x="933284" y="-48460"/>
            <a:ext cx="4053375" cy="5021599"/>
          </a:xfrm>
          <a:prstGeom prst="rect">
            <a:avLst/>
          </a:prstGeom>
          <a:noFill/>
          <a:ln>
            <a:noFill/>
          </a:ln>
        </p:spPr>
      </p:pic>
      <p:sp>
        <p:nvSpPr>
          <p:cNvPr id="1144" name="Google Shape;1144;p50"/>
          <p:cNvSpPr/>
          <p:nvPr/>
        </p:nvSpPr>
        <p:spPr>
          <a:xfrm>
            <a:off x="2883071" y="3340126"/>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145" name="Google Shape;1145;p50"/>
          <p:cNvSpPr/>
          <p:nvPr/>
        </p:nvSpPr>
        <p:spPr>
          <a:xfrm>
            <a:off x="2828033" y="296489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146" name="Google Shape;1146;p50"/>
          <p:cNvPicPr preferRelativeResize="0"/>
          <p:nvPr/>
        </p:nvPicPr>
        <p:blipFill rotWithShape="1">
          <a:blip r:embed="rId4">
            <a:alphaModFix/>
          </a:blip>
          <a:srcRect b="0" l="0" r="0" t="0"/>
          <a:stretch/>
        </p:blipFill>
        <p:spPr>
          <a:xfrm>
            <a:off x="1431248" y="2294563"/>
            <a:ext cx="141677" cy="140945"/>
          </a:xfrm>
          <a:prstGeom prst="rect">
            <a:avLst/>
          </a:prstGeom>
          <a:noFill/>
          <a:ln>
            <a:noFill/>
          </a:ln>
        </p:spPr>
      </p:pic>
      <p:sp>
        <p:nvSpPr>
          <p:cNvPr id="1147" name="Google Shape;1147;p50"/>
          <p:cNvSpPr/>
          <p:nvPr/>
        </p:nvSpPr>
        <p:spPr>
          <a:xfrm>
            <a:off x="2918324" y="3120600"/>
            <a:ext cx="141600" cy="1410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48" name="Google Shape;1148;p50"/>
          <p:cNvSpPr/>
          <p:nvPr/>
        </p:nvSpPr>
        <p:spPr>
          <a:xfrm rot="5400000">
            <a:off x="2698130" y="374255"/>
            <a:ext cx="582000" cy="582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49" name="Google Shape;1149;p50"/>
          <p:cNvSpPr txBox="1"/>
          <p:nvPr/>
        </p:nvSpPr>
        <p:spPr>
          <a:xfrm>
            <a:off x="1771347" y="1984011"/>
            <a:ext cx="45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1200" u="none" cap="none" strike="noStrike">
                <a:solidFill>
                  <a:srgbClr val="000000"/>
                </a:solidFill>
                <a:latin typeface="Bebas Neue"/>
                <a:ea typeface="Bebas Neue"/>
                <a:cs typeface="Bebas Neue"/>
                <a:sym typeface="Bebas Neue"/>
              </a:rPr>
              <a:t>Coach</a:t>
            </a:r>
            <a:endParaRPr/>
          </a:p>
        </p:txBody>
      </p:sp>
      <p:pic>
        <p:nvPicPr>
          <p:cNvPr descr="Soccer Ball PNG Transparent Image" id="1150" name="Google Shape;1150;p50"/>
          <p:cNvPicPr preferRelativeResize="0"/>
          <p:nvPr/>
        </p:nvPicPr>
        <p:blipFill rotWithShape="1">
          <a:blip r:embed="rId4">
            <a:alphaModFix/>
          </a:blip>
          <a:srcRect b="0" l="0" r="0" t="0"/>
          <a:stretch/>
        </p:blipFill>
        <p:spPr>
          <a:xfrm>
            <a:off x="1659847" y="2142163"/>
            <a:ext cx="141677" cy="140945"/>
          </a:xfrm>
          <a:prstGeom prst="rect">
            <a:avLst/>
          </a:prstGeom>
          <a:noFill/>
          <a:ln>
            <a:noFill/>
          </a:ln>
        </p:spPr>
      </p:pic>
      <p:pic>
        <p:nvPicPr>
          <p:cNvPr descr="Soccer Ball PNG Transparent Image" id="1151" name="Google Shape;1151;p50"/>
          <p:cNvPicPr preferRelativeResize="0"/>
          <p:nvPr/>
        </p:nvPicPr>
        <p:blipFill rotWithShape="1">
          <a:blip r:embed="rId4">
            <a:alphaModFix/>
          </a:blip>
          <a:srcRect b="0" l="0" r="0" t="0"/>
          <a:stretch/>
        </p:blipFill>
        <p:spPr>
          <a:xfrm>
            <a:off x="1659847" y="2370763"/>
            <a:ext cx="141677" cy="140945"/>
          </a:xfrm>
          <a:prstGeom prst="rect">
            <a:avLst/>
          </a:prstGeom>
          <a:noFill/>
          <a:ln>
            <a:noFill/>
          </a:ln>
        </p:spPr>
      </p:pic>
      <p:pic>
        <p:nvPicPr>
          <p:cNvPr descr="Soccer Ball PNG Transparent Image" id="1152" name="Google Shape;1152;p50"/>
          <p:cNvPicPr preferRelativeResize="0"/>
          <p:nvPr/>
        </p:nvPicPr>
        <p:blipFill rotWithShape="1">
          <a:blip r:embed="rId4">
            <a:alphaModFix/>
          </a:blip>
          <a:srcRect b="0" l="0" r="0" t="0"/>
          <a:stretch/>
        </p:blipFill>
        <p:spPr>
          <a:xfrm>
            <a:off x="1431248" y="2065963"/>
            <a:ext cx="141677" cy="140945"/>
          </a:xfrm>
          <a:prstGeom prst="rect">
            <a:avLst/>
          </a:prstGeom>
          <a:noFill/>
          <a:ln>
            <a:noFill/>
          </a:ln>
        </p:spPr>
      </p:pic>
      <p:sp>
        <p:nvSpPr>
          <p:cNvPr id="1153" name="Google Shape;1153;p50"/>
          <p:cNvSpPr/>
          <p:nvPr/>
        </p:nvSpPr>
        <p:spPr>
          <a:xfrm>
            <a:off x="2918324" y="2005900"/>
            <a:ext cx="141600" cy="1410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54" name="Google Shape;1154;p50"/>
          <p:cNvSpPr/>
          <p:nvPr/>
        </p:nvSpPr>
        <p:spPr>
          <a:xfrm>
            <a:off x="3108024" y="1829250"/>
            <a:ext cx="141600" cy="1410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55" name="Google Shape;1155;p50"/>
          <p:cNvSpPr/>
          <p:nvPr/>
        </p:nvSpPr>
        <p:spPr>
          <a:xfrm>
            <a:off x="2727024" y="1829250"/>
            <a:ext cx="141600" cy="1410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1156" name="Google Shape;1156;p50"/>
          <p:cNvCxnSpPr/>
          <p:nvPr/>
        </p:nvCxnSpPr>
        <p:spPr>
          <a:xfrm>
            <a:off x="1972250" y="2232500"/>
            <a:ext cx="312600" cy="308700"/>
          </a:xfrm>
          <a:prstGeom prst="straightConnector1">
            <a:avLst/>
          </a:prstGeom>
          <a:noFill/>
          <a:ln cap="flat" cmpd="sng" w="28575">
            <a:solidFill>
              <a:srgbClr val="000000"/>
            </a:solidFill>
            <a:prstDash val="dot"/>
            <a:miter lim="800000"/>
            <a:headEnd len="sm" w="sm" type="none"/>
            <a:tailEnd len="med" w="med" type="triangle"/>
          </a:ln>
        </p:spPr>
      </p:cxnSp>
      <p:cxnSp>
        <p:nvCxnSpPr>
          <p:cNvPr id="1157" name="Google Shape;1157;p50"/>
          <p:cNvCxnSpPr/>
          <p:nvPr/>
        </p:nvCxnSpPr>
        <p:spPr>
          <a:xfrm flipH="1" rot="10800000">
            <a:off x="2983725" y="2434400"/>
            <a:ext cx="10800" cy="427800"/>
          </a:xfrm>
          <a:prstGeom prst="straightConnector1">
            <a:avLst/>
          </a:prstGeom>
          <a:noFill/>
          <a:ln cap="flat" cmpd="sng" w="28575">
            <a:solidFill>
              <a:srgbClr val="000000"/>
            </a:solidFill>
            <a:prstDash val="solid"/>
            <a:miter lim="800000"/>
            <a:headEnd len="sm" w="sm" type="none"/>
            <a:tailEnd len="med" w="med" type="triangle"/>
          </a:ln>
        </p:spPr>
      </p:cxnSp>
      <p:cxnSp>
        <p:nvCxnSpPr>
          <p:cNvPr id="1158" name="Google Shape;1158;p50"/>
          <p:cNvCxnSpPr/>
          <p:nvPr/>
        </p:nvCxnSpPr>
        <p:spPr>
          <a:xfrm rot="10800000">
            <a:off x="2523825" y="1816100"/>
            <a:ext cx="243300" cy="407100"/>
          </a:xfrm>
          <a:prstGeom prst="straightConnector1">
            <a:avLst/>
          </a:prstGeom>
          <a:noFill/>
          <a:ln cap="flat" cmpd="sng" w="28575">
            <a:solidFill>
              <a:srgbClr val="000000"/>
            </a:solidFill>
            <a:prstDash val="solid"/>
            <a:miter lim="800000"/>
            <a:headEnd len="sm" w="sm" type="none"/>
            <a:tailEnd len="med" w="med" type="triangle"/>
          </a:ln>
        </p:spPr>
      </p:cxnSp>
      <p:cxnSp>
        <p:nvCxnSpPr>
          <p:cNvPr id="1159" name="Google Shape;1159;p50"/>
          <p:cNvCxnSpPr/>
          <p:nvPr/>
        </p:nvCxnSpPr>
        <p:spPr>
          <a:xfrm flipH="1" rot="10800000">
            <a:off x="3249625" y="1837550"/>
            <a:ext cx="243600" cy="364200"/>
          </a:xfrm>
          <a:prstGeom prst="straightConnector1">
            <a:avLst/>
          </a:prstGeom>
          <a:noFill/>
          <a:ln cap="flat" cmpd="sng" w="28575">
            <a:solidFill>
              <a:srgbClr val="000000"/>
            </a:solidFill>
            <a:prstDash val="solid"/>
            <a:miter lim="800000"/>
            <a:headEnd len="sm" w="sm" type="none"/>
            <a:tailEnd len="med" w="med" type="triangle"/>
          </a:ln>
        </p:spPr>
      </p:cxnSp>
      <p:cxnSp>
        <p:nvCxnSpPr>
          <p:cNvPr id="1160" name="Google Shape;1160;p50"/>
          <p:cNvCxnSpPr/>
          <p:nvPr/>
        </p:nvCxnSpPr>
        <p:spPr>
          <a:xfrm rot="10800000">
            <a:off x="3148925" y="912100"/>
            <a:ext cx="111600" cy="762900"/>
          </a:xfrm>
          <a:prstGeom prst="straightConnector1">
            <a:avLst/>
          </a:prstGeom>
          <a:noFill/>
          <a:ln cap="flat" cmpd="sng" w="28575">
            <a:solidFill>
              <a:srgbClr val="000000"/>
            </a:solidFill>
            <a:prstDash val="dot"/>
            <a:miter lim="800000"/>
            <a:headEnd len="sm" w="sm" type="none"/>
            <a:tailEnd len="med" w="med" type="triangle"/>
          </a:ln>
        </p:spPr>
      </p:cxnSp>
      <p:sp>
        <p:nvSpPr>
          <p:cNvPr id="1161" name="Google Shape;1161;p50"/>
          <p:cNvSpPr/>
          <p:nvPr/>
        </p:nvSpPr>
        <p:spPr>
          <a:xfrm>
            <a:off x="2898070" y="658487"/>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GK</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graphicFrame>
        <p:nvGraphicFramePr>
          <p:cNvPr id="1166" name="Google Shape;1166;p51"/>
          <p:cNvGraphicFramePr/>
          <p:nvPr/>
        </p:nvGraphicFramePr>
        <p:xfrm>
          <a:off x="5856872" y="1012259"/>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Bouncing Ball shooting game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5A6BD"/>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Work on controlling balls in the air</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Have players divide equally </a:t>
                      </a:r>
                      <a:r>
                        <a:rPr lang="en" sz="800">
                          <a:solidFill>
                            <a:srgbClr val="32394D"/>
                          </a:solidFill>
                          <a:latin typeface="Times New Roman"/>
                          <a:ea typeface="Times New Roman"/>
                          <a:cs typeface="Times New Roman"/>
                          <a:sym typeface="Times New Roman"/>
                        </a:rPr>
                        <a:t>among the 2 attacking cones to begin. Coaches will either bounce or toss the ball in the air to the player in front of the line. The players are to control the ball, weave through the cones, and shoot on target. The player to score first earns 1 point for their team. Rounds of 3-5 minutes.</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Change cone arrangement</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Get the ball to the ground as quickly and effectively as possible</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Sharp change of direction</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Shoot with instep or laces</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pic>
        <p:nvPicPr>
          <p:cNvPr descr="iPadpapers.com - soccer pitch paper templates" id="1167" name="Google Shape;1167;p51"/>
          <p:cNvPicPr preferRelativeResize="0"/>
          <p:nvPr/>
        </p:nvPicPr>
        <p:blipFill rotWithShape="1">
          <a:blip r:embed="rId3">
            <a:alphaModFix/>
          </a:blip>
          <a:srcRect b="7627" l="8611" r="9063" t="7712"/>
          <a:stretch/>
        </p:blipFill>
        <p:spPr>
          <a:xfrm rot="-5400000">
            <a:off x="962434" y="-77110"/>
            <a:ext cx="4053375" cy="5021599"/>
          </a:xfrm>
          <a:prstGeom prst="rect">
            <a:avLst/>
          </a:prstGeom>
          <a:noFill/>
          <a:ln>
            <a:noFill/>
          </a:ln>
        </p:spPr>
      </p:pic>
      <p:sp>
        <p:nvSpPr>
          <p:cNvPr id="1168" name="Google Shape;1168;p51"/>
          <p:cNvSpPr/>
          <p:nvPr/>
        </p:nvSpPr>
        <p:spPr>
          <a:xfrm>
            <a:off x="3734521" y="3330826"/>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169" name="Google Shape;1169;p51"/>
          <p:cNvSpPr/>
          <p:nvPr/>
        </p:nvSpPr>
        <p:spPr>
          <a:xfrm>
            <a:off x="1887358" y="2939220"/>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170" name="Google Shape;1170;p51"/>
          <p:cNvPicPr preferRelativeResize="0"/>
          <p:nvPr/>
        </p:nvPicPr>
        <p:blipFill rotWithShape="1">
          <a:blip r:embed="rId4">
            <a:alphaModFix/>
          </a:blip>
          <a:srcRect b="0" l="0" r="0" t="0"/>
          <a:stretch/>
        </p:blipFill>
        <p:spPr>
          <a:xfrm>
            <a:off x="3976173" y="2693688"/>
            <a:ext cx="141677" cy="140945"/>
          </a:xfrm>
          <a:prstGeom prst="rect">
            <a:avLst/>
          </a:prstGeom>
          <a:noFill/>
          <a:ln>
            <a:noFill/>
          </a:ln>
        </p:spPr>
      </p:pic>
      <p:sp>
        <p:nvSpPr>
          <p:cNvPr id="1171" name="Google Shape;1171;p51"/>
          <p:cNvSpPr/>
          <p:nvPr/>
        </p:nvSpPr>
        <p:spPr>
          <a:xfrm rot="5400000">
            <a:off x="2698130" y="374255"/>
            <a:ext cx="582000" cy="582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72" name="Google Shape;1172;p51"/>
          <p:cNvSpPr txBox="1"/>
          <p:nvPr/>
        </p:nvSpPr>
        <p:spPr>
          <a:xfrm>
            <a:off x="1543872" y="2479361"/>
            <a:ext cx="45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1200" u="none" cap="none" strike="noStrike">
                <a:solidFill>
                  <a:srgbClr val="000000"/>
                </a:solidFill>
                <a:latin typeface="Bebas Neue"/>
                <a:ea typeface="Bebas Neue"/>
                <a:cs typeface="Bebas Neue"/>
                <a:sym typeface="Bebas Neue"/>
              </a:rPr>
              <a:t>Coach</a:t>
            </a:r>
            <a:endParaRPr/>
          </a:p>
        </p:txBody>
      </p:sp>
      <p:pic>
        <p:nvPicPr>
          <p:cNvPr descr="Soccer Ball PNG Transparent Image" id="1173" name="Google Shape;1173;p51"/>
          <p:cNvPicPr preferRelativeResize="0"/>
          <p:nvPr/>
        </p:nvPicPr>
        <p:blipFill rotWithShape="1">
          <a:blip r:embed="rId4">
            <a:alphaModFix/>
          </a:blip>
          <a:srcRect b="0" l="0" r="0" t="0"/>
          <a:stretch/>
        </p:blipFill>
        <p:spPr>
          <a:xfrm>
            <a:off x="4197898" y="2501275"/>
            <a:ext cx="141677" cy="140945"/>
          </a:xfrm>
          <a:prstGeom prst="rect">
            <a:avLst/>
          </a:prstGeom>
          <a:noFill/>
          <a:ln>
            <a:noFill/>
          </a:ln>
        </p:spPr>
      </p:pic>
      <p:pic>
        <p:nvPicPr>
          <p:cNvPr descr="Soccer Ball PNG Transparent Image" id="1174" name="Google Shape;1174;p51"/>
          <p:cNvPicPr preferRelativeResize="0"/>
          <p:nvPr/>
        </p:nvPicPr>
        <p:blipFill rotWithShape="1">
          <a:blip r:embed="rId4">
            <a:alphaModFix/>
          </a:blip>
          <a:srcRect b="0" l="0" r="0" t="0"/>
          <a:stretch/>
        </p:blipFill>
        <p:spPr>
          <a:xfrm>
            <a:off x="1554598" y="2647938"/>
            <a:ext cx="141677" cy="140945"/>
          </a:xfrm>
          <a:prstGeom prst="rect">
            <a:avLst/>
          </a:prstGeom>
          <a:noFill/>
          <a:ln>
            <a:noFill/>
          </a:ln>
        </p:spPr>
      </p:pic>
      <p:pic>
        <p:nvPicPr>
          <p:cNvPr descr="Soccer Ball PNG Transparent Image" id="1175" name="Google Shape;1175;p51"/>
          <p:cNvPicPr preferRelativeResize="0"/>
          <p:nvPr/>
        </p:nvPicPr>
        <p:blipFill rotWithShape="1">
          <a:blip r:embed="rId4">
            <a:alphaModFix/>
          </a:blip>
          <a:srcRect b="0" l="0" r="0" t="0"/>
          <a:stretch/>
        </p:blipFill>
        <p:spPr>
          <a:xfrm>
            <a:off x="1412935" y="2464550"/>
            <a:ext cx="141677" cy="140945"/>
          </a:xfrm>
          <a:prstGeom prst="rect">
            <a:avLst/>
          </a:prstGeom>
          <a:noFill/>
          <a:ln>
            <a:noFill/>
          </a:ln>
        </p:spPr>
      </p:pic>
      <p:sp>
        <p:nvSpPr>
          <p:cNvPr id="1176" name="Google Shape;1176;p51"/>
          <p:cNvSpPr/>
          <p:nvPr/>
        </p:nvSpPr>
        <p:spPr>
          <a:xfrm>
            <a:off x="2868920" y="63561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GK</a:t>
            </a:r>
            <a:endParaRPr/>
          </a:p>
        </p:txBody>
      </p:sp>
      <p:sp>
        <p:nvSpPr>
          <p:cNvPr id="1177" name="Google Shape;1177;p51"/>
          <p:cNvSpPr/>
          <p:nvPr/>
        </p:nvSpPr>
        <p:spPr>
          <a:xfrm>
            <a:off x="3480299" y="2884000"/>
            <a:ext cx="141600" cy="1410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78" name="Google Shape;1178;p51"/>
          <p:cNvSpPr/>
          <p:nvPr/>
        </p:nvSpPr>
        <p:spPr>
          <a:xfrm>
            <a:off x="3734533" y="306129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79" name="Google Shape;1179;p51"/>
          <p:cNvSpPr/>
          <p:nvPr/>
        </p:nvSpPr>
        <p:spPr>
          <a:xfrm>
            <a:off x="1830946" y="3279126"/>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180" name="Google Shape;1180;p51"/>
          <p:cNvSpPr/>
          <p:nvPr/>
        </p:nvSpPr>
        <p:spPr>
          <a:xfrm>
            <a:off x="2184900" y="250217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81" name="Google Shape;1181;p51"/>
          <p:cNvSpPr/>
          <p:nvPr/>
        </p:nvSpPr>
        <p:spPr>
          <a:xfrm>
            <a:off x="2184900" y="227357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82" name="Google Shape;1182;p51"/>
          <p:cNvSpPr/>
          <p:nvPr/>
        </p:nvSpPr>
        <p:spPr>
          <a:xfrm>
            <a:off x="2184900" y="204497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83" name="Google Shape;1183;p51"/>
          <p:cNvSpPr/>
          <p:nvPr/>
        </p:nvSpPr>
        <p:spPr>
          <a:xfrm>
            <a:off x="2184899" y="2884000"/>
            <a:ext cx="141600" cy="1410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84" name="Google Shape;1184;p51"/>
          <p:cNvSpPr/>
          <p:nvPr/>
        </p:nvSpPr>
        <p:spPr>
          <a:xfrm>
            <a:off x="3556500" y="250217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85" name="Google Shape;1185;p51"/>
          <p:cNvSpPr/>
          <p:nvPr/>
        </p:nvSpPr>
        <p:spPr>
          <a:xfrm>
            <a:off x="3556500" y="227357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86" name="Google Shape;1186;p51"/>
          <p:cNvSpPr/>
          <p:nvPr/>
        </p:nvSpPr>
        <p:spPr>
          <a:xfrm>
            <a:off x="3556500" y="204497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87" name="Google Shape;1187;p51"/>
          <p:cNvSpPr txBox="1"/>
          <p:nvPr/>
        </p:nvSpPr>
        <p:spPr>
          <a:xfrm>
            <a:off x="3738897" y="2479361"/>
            <a:ext cx="45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1200" u="none" cap="none" strike="noStrike">
                <a:solidFill>
                  <a:srgbClr val="000000"/>
                </a:solidFill>
                <a:latin typeface="Bebas Neue"/>
                <a:ea typeface="Bebas Neue"/>
                <a:cs typeface="Bebas Neue"/>
                <a:sym typeface="Bebas Neue"/>
              </a:rPr>
              <a:t>Coach</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graphicFrame>
        <p:nvGraphicFramePr>
          <p:cNvPr id="1192" name="Google Shape;1192;p52"/>
          <p:cNvGraphicFramePr/>
          <p:nvPr/>
        </p:nvGraphicFramePr>
        <p:xfrm>
          <a:off x="5856872" y="1012259"/>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GIVE AND GO SHOOTING</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5A6BD"/>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Introduce Give &amp; Go concept while finishing</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Have players divide equally among the 2 attacking cones to begin. Each player with a ball. Player will play and “give and go” with the coach towards net and have a shot. Players will switch lines each time.</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Have players take turns in coaches spot</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Challenge team to 10 goals in 4 minutes</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Shooting technique - hit with laces or instep</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Timing of run</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Shoot </a:t>
                      </a:r>
                      <a:r>
                        <a:rPr lang="en" sz="800">
                          <a:solidFill>
                            <a:srgbClr val="32394D"/>
                          </a:solidFill>
                          <a:latin typeface="Times New Roman"/>
                          <a:ea typeface="Times New Roman"/>
                          <a:cs typeface="Times New Roman"/>
                          <a:sym typeface="Times New Roman"/>
                        </a:rPr>
                        <a:t>across</a:t>
                      </a:r>
                      <a:r>
                        <a:rPr lang="en" sz="800">
                          <a:solidFill>
                            <a:srgbClr val="32394D"/>
                          </a:solidFill>
                          <a:latin typeface="Times New Roman"/>
                          <a:ea typeface="Times New Roman"/>
                          <a:cs typeface="Times New Roman"/>
                          <a:sym typeface="Times New Roman"/>
                        </a:rPr>
                        <a:t> the goal</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pic>
        <p:nvPicPr>
          <p:cNvPr descr="iPadpapers.com - soccer pitch paper templates" id="1193" name="Google Shape;1193;p52"/>
          <p:cNvPicPr preferRelativeResize="0"/>
          <p:nvPr/>
        </p:nvPicPr>
        <p:blipFill rotWithShape="1">
          <a:blip r:embed="rId3">
            <a:alphaModFix/>
          </a:blip>
          <a:srcRect b="7627" l="8611" r="9063" t="7712"/>
          <a:stretch/>
        </p:blipFill>
        <p:spPr>
          <a:xfrm rot="-5400000">
            <a:off x="962434" y="-77110"/>
            <a:ext cx="4053375" cy="5021599"/>
          </a:xfrm>
          <a:prstGeom prst="rect">
            <a:avLst/>
          </a:prstGeom>
          <a:noFill/>
          <a:ln>
            <a:noFill/>
          </a:ln>
        </p:spPr>
      </p:pic>
      <p:sp>
        <p:nvSpPr>
          <p:cNvPr id="1194" name="Google Shape;1194;p52"/>
          <p:cNvSpPr/>
          <p:nvPr/>
        </p:nvSpPr>
        <p:spPr>
          <a:xfrm>
            <a:off x="4798346" y="2942926"/>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195" name="Google Shape;1195;p52"/>
          <p:cNvSpPr/>
          <p:nvPr/>
        </p:nvSpPr>
        <p:spPr>
          <a:xfrm>
            <a:off x="754596" y="249389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196" name="Google Shape;1196;p52"/>
          <p:cNvPicPr preferRelativeResize="0"/>
          <p:nvPr/>
        </p:nvPicPr>
        <p:blipFill rotWithShape="1">
          <a:blip r:embed="rId4">
            <a:alphaModFix/>
          </a:blip>
          <a:srcRect b="0" l="0" r="0" t="0"/>
          <a:stretch/>
        </p:blipFill>
        <p:spPr>
          <a:xfrm>
            <a:off x="4764960" y="2571738"/>
            <a:ext cx="141677" cy="140945"/>
          </a:xfrm>
          <a:prstGeom prst="rect">
            <a:avLst/>
          </a:prstGeom>
          <a:noFill/>
          <a:ln>
            <a:noFill/>
          </a:ln>
        </p:spPr>
      </p:pic>
      <p:sp>
        <p:nvSpPr>
          <p:cNvPr id="1197" name="Google Shape;1197;p52"/>
          <p:cNvSpPr/>
          <p:nvPr/>
        </p:nvSpPr>
        <p:spPr>
          <a:xfrm rot="5400000">
            <a:off x="2698130" y="374255"/>
            <a:ext cx="582000" cy="582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98" name="Google Shape;1198;p52"/>
          <p:cNvSpPr txBox="1"/>
          <p:nvPr/>
        </p:nvSpPr>
        <p:spPr>
          <a:xfrm>
            <a:off x="995472" y="1469486"/>
            <a:ext cx="45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1200" u="none" cap="none" strike="noStrike">
                <a:solidFill>
                  <a:srgbClr val="000000"/>
                </a:solidFill>
                <a:latin typeface="Bebas Neue"/>
                <a:ea typeface="Bebas Neue"/>
                <a:cs typeface="Bebas Neue"/>
                <a:sym typeface="Bebas Neue"/>
              </a:rPr>
              <a:t>Coach</a:t>
            </a:r>
            <a:endParaRPr/>
          </a:p>
        </p:txBody>
      </p:sp>
      <p:pic>
        <p:nvPicPr>
          <p:cNvPr descr="Soccer Ball PNG Transparent Image" id="1199" name="Google Shape;1199;p52"/>
          <p:cNvPicPr preferRelativeResize="0"/>
          <p:nvPr/>
        </p:nvPicPr>
        <p:blipFill rotWithShape="1">
          <a:blip r:embed="rId4">
            <a:alphaModFix/>
          </a:blip>
          <a:srcRect b="0" l="0" r="0" t="0"/>
          <a:stretch/>
        </p:blipFill>
        <p:spPr>
          <a:xfrm>
            <a:off x="4648198" y="2884025"/>
            <a:ext cx="141677" cy="140945"/>
          </a:xfrm>
          <a:prstGeom prst="rect">
            <a:avLst/>
          </a:prstGeom>
          <a:noFill/>
          <a:ln>
            <a:noFill/>
          </a:ln>
        </p:spPr>
      </p:pic>
      <p:pic>
        <p:nvPicPr>
          <p:cNvPr descr="Soccer Ball PNG Transparent Image" id="1200" name="Google Shape;1200;p52"/>
          <p:cNvPicPr preferRelativeResize="0"/>
          <p:nvPr/>
        </p:nvPicPr>
        <p:blipFill rotWithShape="1">
          <a:blip r:embed="rId4">
            <a:alphaModFix/>
          </a:blip>
          <a:srcRect b="0" l="0" r="0" t="0"/>
          <a:stretch/>
        </p:blipFill>
        <p:spPr>
          <a:xfrm>
            <a:off x="853798" y="2700888"/>
            <a:ext cx="141677" cy="140945"/>
          </a:xfrm>
          <a:prstGeom prst="rect">
            <a:avLst/>
          </a:prstGeom>
          <a:noFill/>
          <a:ln>
            <a:noFill/>
          </a:ln>
        </p:spPr>
      </p:pic>
      <p:pic>
        <p:nvPicPr>
          <p:cNvPr descr="Soccer Ball PNG Transparent Image" id="1201" name="Google Shape;1201;p52"/>
          <p:cNvPicPr preferRelativeResize="0"/>
          <p:nvPr/>
        </p:nvPicPr>
        <p:blipFill rotWithShape="1">
          <a:blip r:embed="rId4">
            <a:alphaModFix/>
          </a:blip>
          <a:srcRect b="0" l="0" r="0" t="0"/>
          <a:stretch/>
        </p:blipFill>
        <p:spPr>
          <a:xfrm>
            <a:off x="761610" y="2301650"/>
            <a:ext cx="141677" cy="140945"/>
          </a:xfrm>
          <a:prstGeom prst="rect">
            <a:avLst/>
          </a:prstGeom>
          <a:noFill/>
          <a:ln>
            <a:noFill/>
          </a:ln>
        </p:spPr>
      </p:pic>
      <p:sp>
        <p:nvSpPr>
          <p:cNvPr id="1202" name="Google Shape;1202;p52"/>
          <p:cNvSpPr/>
          <p:nvPr/>
        </p:nvSpPr>
        <p:spPr>
          <a:xfrm>
            <a:off x="2868920" y="63561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GK</a:t>
            </a:r>
            <a:endParaRPr/>
          </a:p>
        </p:txBody>
      </p:sp>
      <p:sp>
        <p:nvSpPr>
          <p:cNvPr id="1203" name="Google Shape;1203;p52"/>
          <p:cNvSpPr/>
          <p:nvPr/>
        </p:nvSpPr>
        <p:spPr>
          <a:xfrm>
            <a:off x="4826558" y="2712670"/>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04" name="Google Shape;1204;p52"/>
          <p:cNvSpPr/>
          <p:nvPr/>
        </p:nvSpPr>
        <p:spPr>
          <a:xfrm>
            <a:off x="788871" y="2942926"/>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205" name="Google Shape;1205;p52"/>
          <p:cNvSpPr/>
          <p:nvPr/>
        </p:nvSpPr>
        <p:spPr>
          <a:xfrm>
            <a:off x="972775" y="233927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06" name="Google Shape;1206;p52"/>
          <p:cNvSpPr/>
          <p:nvPr/>
        </p:nvSpPr>
        <p:spPr>
          <a:xfrm>
            <a:off x="1354875" y="190587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07" name="Google Shape;1207;p52"/>
          <p:cNvSpPr/>
          <p:nvPr/>
        </p:nvSpPr>
        <p:spPr>
          <a:xfrm>
            <a:off x="4548600" y="233927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08" name="Google Shape;1208;p52"/>
          <p:cNvSpPr/>
          <p:nvPr/>
        </p:nvSpPr>
        <p:spPr>
          <a:xfrm>
            <a:off x="4472400" y="1905875"/>
            <a:ext cx="99600" cy="657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09" name="Google Shape;1209;p52"/>
          <p:cNvSpPr txBox="1"/>
          <p:nvPr/>
        </p:nvSpPr>
        <p:spPr>
          <a:xfrm>
            <a:off x="4606297" y="1469486"/>
            <a:ext cx="45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1200" u="none" cap="none" strike="noStrike">
                <a:solidFill>
                  <a:srgbClr val="000000"/>
                </a:solidFill>
                <a:latin typeface="Bebas Neue"/>
                <a:ea typeface="Bebas Neue"/>
                <a:cs typeface="Bebas Neue"/>
                <a:sym typeface="Bebas Neue"/>
              </a:rPr>
              <a:t>Coach</a:t>
            </a:r>
            <a:endParaRPr/>
          </a:p>
        </p:txBody>
      </p:sp>
      <p:cxnSp>
        <p:nvCxnSpPr>
          <p:cNvPr id="1210" name="Google Shape;1210;p52"/>
          <p:cNvCxnSpPr/>
          <p:nvPr/>
        </p:nvCxnSpPr>
        <p:spPr>
          <a:xfrm>
            <a:off x="1341233" y="1748420"/>
            <a:ext cx="465000" cy="63300"/>
          </a:xfrm>
          <a:prstGeom prst="straightConnector1">
            <a:avLst/>
          </a:prstGeom>
          <a:noFill/>
          <a:ln cap="flat" cmpd="sng" w="28575">
            <a:solidFill>
              <a:srgbClr val="000000"/>
            </a:solidFill>
            <a:prstDash val="solid"/>
            <a:miter lim="800000"/>
            <a:headEnd len="sm" w="sm" type="none"/>
            <a:tailEnd len="med" w="med" type="triangle"/>
          </a:ln>
        </p:spPr>
      </p:cxnSp>
      <p:cxnSp>
        <p:nvCxnSpPr>
          <p:cNvPr id="1211" name="Google Shape;1211;p52"/>
          <p:cNvCxnSpPr/>
          <p:nvPr/>
        </p:nvCxnSpPr>
        <p:spPr>
          <a:xfrm flipH="1" rot="10800000">
            <a:off x="931125" y="1843075"/>
            <a:ext cx="210600" cy="346500"/>
          </a:xfrm>
          <a:prstGeom prst="straightConnector1">
            <a:avLst/>
          </a:prstGeom>
          <a:noFill/>
          <a:ln cap="flat" cmpd="sng" w="28575">
            <a:solidFill>
              <a:srgbClr val="000000"/>
            </a:solidFill>
            <a:prstDash val="solid"/>
            <a:miter lim="800000"/>
            <a:headEnd len="sm" w="sm" type="none"/>
            <a:tailEnd len="med" w="med" type="triangle"/>
          </a:ln>
        </p:spPr>
      </p:cxnSp>
      <p:sp>
        <p:nvSpPr>
          <p:cNvPr id="1212" name="Google Shape;1212;p52"/>
          <p:cNvSpPr/>
          <p:nvPr/>
        </p:nvSpPr>
        <p:spPr>
          <a:xfrm flipH="1" rot="-9469933">
            <a:off x="1000398" y="840044"/>
            <a:ext cx="1237146" cy="1786556"/>
          </a:xfrm>
          <a:prstGeom prst="arc">
            <a:avLst>
              <a:gd fmla="val 16156772" name="adj1"/>
              <a:gd fmla="val 0" name="adj2"/>
            </a:avLst>
          </a:prstGeom>
          <a:noFill/>
          <a:ln cap="flat" cmpd="sng" w="28575">
            <a:solidFill>
              <a:srgbClr val="000000"/>
            </a:solidFill>
            <a:prstDash val="dot"/>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cxnSp>
        <p:nvCxnSpPr>
          <p:cNvPr id="1213" name="Google Shape;1213;p52"/>
          <p:cNvCxnSpPr/>
          <p:nvPr/>
        </p:nvCxnSpPr>
        <p:spPr>
          <a:xfrm flipH="1" rot="10800000">
            <a:off x="2487525" y="1109175"/>
            <a:ext cx="269700" cy="545100"/>
          </a:xfrm>
          <a:prstGeom prst="straightConnector1">
            <a:avLst/>
          </a:prstGeom>
          <a:noFill/>
          <a:ln cap="flat" cmpd="sng" w="28575">
            <a:solidFill>
              <a:srgbClr val="000000"/>
            </a:solidFill>
            <a:prstDash val="solid"/>
            <a:miter lim="800000"/>
            <a:headEnd len="sm" w="sm"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graphicFrame>
        <p:nvGraphicFramePr>
          <p:cNvPr id="1218" name="Google Shape;1218;p53"/>
          <p:cNvGraphicFramePr/>
          <p:nvPr/>
        </p:nvGraphicFramePr>
        <p:xfrm>
          <a:off x="5856872" y="1012259"/>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Power + finesse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5A6BD"/>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Fun shooting game to end practice - one time shooting</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Have players divide equally among the 2 teams. Line up facing the goal. Each player from each team has two chances to score a goal. They must shoot it “first time.” The action starts on coaches command, whether the first shot is in or not the coach will play the second past. If the player misses both they are out, if they make one they are onto the next round, if they make both they can call out a player from the other team and that player has to make both as well. </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0" lvl="0" marL="0" rtl="0" algn="l">
                        <a:spcBef>
                          <a:spcPts val="0"/>
                        </a:spcBef>
                        <a:spcAft>
                          <a:spcPts val="0"/>
                        </a:spcAft>
                        <a:buNone/>
                      </a:pPr>
                      <a:r>
                        <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05750">
                <a:tc>
                  <a:txBody>
                    <a:bodyPr/>
                    <a:lstStyle/>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Lean over the ball</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Shot on goal</a:t>
                      </a:r>
                      <a:endParaRPr sz="800">
                        <a:solidFill>
                          <a:srgbClr val="32394D"/>
                        </a:solidFill>
                        <a:latin typeface="Times New Roman"/>
                        <a:ea typeface="Times New Roman"/>
                        <a:cs typeface="Times New Roman"/>
                        <a:sym typeface="Times New Roman"/>
                      </a:endParaRPr>
                    </a:p>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Shoot with instep or laces</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pic>
        <p:nvPicPr>
          <p:cNvPr descr="iPadpapers.com - soccer pitch paper templates" id="1219" name="Google Shape;1219;p53"/>
          <p:cNvPicPr preferRelativeResize="0"/>
          <p:nvPr/>
        </p:nvPicPr>
        <p:blipFill rotWithShape="1">
          <a:blip r:embed="rId3">
            <a:alphaModFix/>
          </a:blip>
          <a:srcRect b="7627" l="8611" r="9063" t="7712"/>
          <a:stretch/>
        </p:blipFill>
        <p:spPr>
          <a:xfrm rot="-5400000">
            <a:off x="933284" y="-72548"/>
            <a:ext cx="4053375" cy="5021599"/>
          </a:xfrm>
          <a:prstGeom prst="rect">
            <a:avLst/>
          </a:prstGeom>
          <a:noFill/>
          <a:ln>
            <a:noFill/>
          </a:ln>
        </p:spPr>
      </p:pic>
      <p:sp>
        <p:nvSpPr>
          <p:cNvPr id="1220" name="Google Shape;1220;p53"/>
          <p:cNvSpPr/>
          <p:nvPr/>
        </p:nvSpPr>
        <p:spPr>
          <a:xfrm>
            <a:off x="3176933" y="2827376"/>
            <a:ext cx="212100" cy="159300"/>
          </a:xfrm>
          <a:prstGeom prst="octagon">
            <a:avLst>
              <a:gd fmla="val 29289" name="adj"/>
            </a:avLst>
          </a:prstGeom>
          <a:solidFill>
            <a:srgbClr val="C9DAF8"/>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221" name="Google Shape;1221;p53"/>
          <p:cNvSpPr/>
          <p:nvPr/>
        </p:nvSpPr>
        <p:spPr>
          <a:xfrm>
            <a:off x="2559121" y="2522195"/>
            <a:ext cx="155700" cy="155700"/>
          </a:xfrm>
          <a:prstGeom prst="octagon">
            <a:avLst>
              <a:gd fmla="val 29289" name="adj"/>
            </a:avLst>
          </a:prstGeom>
          <a:solidFill>
            <a:srgbClr val="F4CCCC"/>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222" name="Google Shape;1222;p53"/>
          <p:cNvPicPr preferRelativeResize="0"/>
          <p:nvPr/>
        </p:nvPicPr>
        <p:blipFill rotWithShape="1">
          <a:blip r:embed="rId4">
            <a:alphaModFix/>
          </a:blip>
          <a:srcRect b="0" l="0" r="0" t="0"/>
          <a:stretch/>
        </p:blipFill>
        <p:spPr>
          <a:xfrm>
            <a:off x="3741535" y="494651"/>
            <a:ext cx="141677" cy="140945"/>
          </a:xfrm>
          <a:prstGeom prst="rect">
            <a:avLst/>
          </a:prstGeom>
          <a:noFill/>
          <a:ln>
            <a:noFill/>
          </a:ln>
        </p:spPr>
      </p:pic>
      <p:sp>
        <p:nvSpPr>
          <p:cNvPr id="1223" name="Google Shape;1223;p53"/>
          <p:cNvSpPr/>
          <p:nvPr/>
        </p:nvSpPr>
        <p:spPr>
          <a:xfrm rot="5400000">
            <a:off x="2698130" y="374255"/>
            <a:ext cx="582000" cy="582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224" name="Google Shape;1224;p53"/>
          <p:cNvPicPr preferRelativeResize="0"/>
          <p:nvPr/>
        </p:nvPicPr>
        <p:blipFill rotWithShape="1">
          <a:blip r:embed="rId4">
            <a:alphaModFix/>
          </a:blip>
          <a:srcRect b="0" l="0" r="0" t="0"/>
          <a:stretch/>
        </p:blipFill>
        <p:spPr>
          <a:xfrm>
            <a:off x="3344148" y="353713"/>
            <a:ext cx="141677" cy="140945"/>
          </a:xfrm>
          <a:prstGeom prst="rect">
            <a:avLst/>
          </a:prstGeom>
          <a:noFill/>
          <a:ln>
            <a:noFill/>
          </a:ln>
        </p:spPr>
      </p:pic>
      <p:pic>
        <p:nvPicPr>
          <p:cNvPr descr="Soccer Ball PNG Transparent Image" id="1225" name="Google Shape;1225;p53"/>
          <p:cNvPicPr preferRelativeResize="0"/>
          <p:nvPr/>
        </p:nvPicPr>
        <p:blipFill rotWithShape="1">
          <a:blip r:embed="rId4">
            <a:alphaModFix/>
          </a:blip>
          <a:srcRect b="0" l="0" r="0" t="0"/>
          <a:stretch/>
        </p:blipFill>
        <p:spPr>
          <a:xfrm>
            <a:off x="3549848" y="353713"/>
            <a:ext cx="141677" cy="140945"/>
          </a:xfrm>
          <a:prstGeom prst="rect">
            <a:avLst/>
          </a:prstGeom>
          <a:noFill/>
          <a:ln>
            <a:noFill/>
          </a:ln>
        </p:spPr>
      </p:pic>
      <p:pic>
        <p:nvPicPr>
          <p:cNvPr descr="Soccer Ball PNG Transparent Image" id="1226" name="Google Shape;1226;p53"/>
          <p:cNvPicPr preferRelativeResize="0"/>
          <p:nvPr/>
        </p:nvPicPr>
        <p:blipFill rotWithShape="1">
          <a:blip r:embed="rId4">
            <a:alphaModFix/>
          </a:blip>
          <a:srcRect b="0" l="0" r="0" t="0"/>
          <a:stretch/>
        </p:blipFill>
        <p:spPr>
          <a:xfrm>
            <a:off x="3480273" y="494651"/>
            <a:ext cx="141677" cy="140945"/>
          </a:xfrm>
          <a:prstGeom prst="rect">
            <a:avLst/>
          </a:prstGeom>
          <a:noFill/>
          <a:ln>
            <a:noFill/>
          </a:ln>
        </p:spPr>
      </p:pic>
      <p:sp>
        <p:nvSpPr>
          <p:cNvPr id="1227" name="Google Shape;1227;p53"/>
          <p:cNvSpPr/>
          <p:nvPr/>
        </p:nvSpPr>
        <p:spPr>
          <a:xfrm>
            <a:off x="2868920" y="63561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GK</a:t>
            </a:r>
            <a:endParaRPr/>
          </a:p>
        </p:txBody>
      </p:sp>
      <p:sp>
        <p:nvSpPr>
          <p:cNvPr id="1228" name="Google Shape;1228;p53"/>
          <p:cNvSpPr/>
          <p:nvPr/>
        </p:nvSpPr>
        <p:spPr>
          <a:xfrm>
            <a:off x="3485836" y="1861850"/>
            <a:ext cx="141600" cy="1410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29" name="Google Shape;1229;p53"/>
          <p:cNvSpPr/>
          <p:nvPr/>
        </p:nvSpPr>
        <p:spPr>
          <a:xfrm>
            <a:off x="3124433" y="1874920"/>
            <a:ext cx="155700" cy="155700"/>
          </a:xfrm>
          <a:prstGeom prst="octagon">
            <a:avLst>
              <a:gd fmla="val 29289" name="adj"/>
            </a:avLst>
          </a:prstGeom>
          <a:solidFill>
            <a:srgbClr val="CFE2F3"/>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30" name="Google Shape;1230;p53"/>
          <p:cNvSpPr/>
          <p:nvPr/>
        </p:nvSpPr>
        <p:spPr>
          <a:xfrm>
            <a:off x="2530908" y="2827376"/>
            <a:ext cx="212100" cy="159300"/>
          </a:xfrm>
          <a:prstGeom prst="octagon">
            <a:avLst>
              <a:gd fmla="val 29289" name="adj"/>
            </a:avLst>
          </a:prstGeom>
          <a:solidFill>
            <a:srgbClr val="F4CCCC"/>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231" name="Google Shape;1231;p53"/>
          <p:cNvSpPr/>
          <p:nvPr/>
        </p:nvSpPr>
        <p:spPr>
          <a:xfrm>
            <a:off x="2332099" y="1861850"/>
            <a:ext cx="141600" cy="1410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32" name="Google Shape;1232;p53"/>
          <p:cNvSpPr txBox="1"/>
          <p:nvPr/>
        </p:nvSpPr>
        <p:spPr>
          <a:xfrm>
            <a:off x="3802372" y="226773"/>
            <a:ext cx="45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1200" u="none" cap="none" strike="noStrike">
                <a:solidFill>
                  <a:srgbClr val="000000"/>
                </a:solidFill>
                <a:latin typeface="Bebas Neue"/>
                <a:ea typeface="Bebas Neue"/>
                <a:cs typeface="Bebas Neue"/>
                <a:sym typeface="Bebas Neue"/>
              </a:rPr>
              <a:t>Coach</a:t>
            </a:r>
            <a:endParaRPr/>
          </a:p>
        </p:txBody>
      </p:sp>
      <p:sp>
        <p:nvSpPr>
          <p:cNvPr id="1233" name="Google Shape;1233;p53"/>
          <p:cNvSpPr/>
          <p:nvPr/>
        </p:nvSpPr>
        <p:spPr>
          <a:xfrm>
            <a:off x="2530908" y="3055976"/>
            <a:ext cx="212100" cy="159300"/>
          </a:xfrm>
          <a:prstGeom prst="octagon">
            <a:avLst>
              <a:gd fmla="val 29289" name="adj"/>
            </a:avLst>
          </a:prstGeom>
          <a:solidFill>
            <a:srgbClr val="F4CCCC"/>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234" name="Google Shape;1234;p53"/>
          <p:cNvSpPr/>
          <p:nvPr/>
        </p:nvSpPr>
        <p:spPr>
          <a:xfrm>
            <a:off x="2530908" y="3284576"/>
            <a:ext cx="212100" cy="159300"/>
          </a:xfrm>
          <a:prstGeom prst="octagon">
            <a:avLst>
              <a:gd fmla="val 29289" name="adj"/>
            </a:avLst>
          </a:prstGeom>
          <a:solidFill>
            <a:srgbClr val="F4CCCC"/>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235" name="Google Shape;1235;p53"/>
          <p:cNvSpPr/>
          <p:nvPr/>
        </p:nvSpPr>
        <p:spPr>
          <a:xfrm>
            <a:off x="2530908" y="3513176"/>
            <a:ext cx="212100" cy="159300"/>
          </a:xfrm>
          <a:prstGeom prst="octagon">
            <a:avLst>
              <a:gd fmla="val 29289" name="adj"/>
            </a:avLst>
          </a:prstGeom>
          <a:solidFill>
            <a:srgbClr val="F4CCCC"/>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236" name="Google Shape;1236;p53"/>
          <p:cNvSpPr/>
          <p:nvPr/>
        </p:nvSpPr>
        <p:spPr>
          <a:xfrm>
            <a:off x="3176933" y="3055976"/>
            <a:ext cx="212100" cy="159300"/>
          </a:xfrm>
          <a:prstGeom prst="octagon">
            <a:avLst>
              <a:gd fmla="val 29289" name="adj"/>
            </a:avLst>
          </a:prstGeom>
          <a:solidFill>
            <a:srgbClr val="A4C2F4"/>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237" name="Google Shape;1237;p53"/>
          <p:cNvSpPr/>
          <p:nvPr/>
        </p:nvSpPr>
        <p:spPr>
          <a:xfrm>
            <a:off x="3176933" y="3284576"/>
            <a:ext cx="212100" cy="159300"/>
          </a:xfrm>
          <a:prstGeom prst="octagon">
            <a:avLst>
              <a:gd fmla="val 29289" name="adj"/>
            </a:avLst>
          </a:prstGeom>
          <a:solidFill>
            <a:srgbClr val="C9DAF8"/>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238" name="Google Shape;1238;p53"/>
          <p:cNvSpPr/>
          <p:nvPr/>
        </p:nvSpPr>
        <p:spPr>
          <a:xfrm>
            <a:off x="3176933" y="3513176"/>
            <a:ext cx="212100" cy="159300"/>
          </a:xfrm>
          <a:prstGeom prst="octagon">
            <a:avLst>
              <a:gd fmla="val 29289" name="adj"/>
            </a:avLst>
          </a:prstGeom>
          <a:solidFill>
            <a:srgbClr val="C9DAF8"/>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cxnSp>
        <p:nvCxnSpPr>
          <p:cNvPr id="1239" name="Google Shape;1239;p53"/>
          <p:cNvCxnSpPr/>
          <p:nvPr/>
        </p:nvCxnSpPr>
        <p:spPr>
          <a:xfrm flipH="1">
            <a:off x="3609134" y="765905"/>
            <a:ext cx="151500" cy="475200"/>
          </a:xfrm>
          <a:prstGeom prst="straightConnector1">
            <a:avLst/>
          </a:prstGeom>
          <a:noFill/>
          <a:ln cap="flat" cmpd="sng" w="28575">
            <a:solidFill>
              <a:srgbClr val="000000"/>
            </a:solidFill>
            <a:prstDash val="dot"/>
            <a:miter lim="800000"/>
            <a:headEnd len="sm" w="sm" type="none"/>
            <a:tailEnd len="med" w="med" type="triangle"/>
          </a:ln>
        </p:spPr>
      </p:cxnSp>
      <p:cxnSp>
        <p:nvCxnSpPr>
          <p:cNvPr id="1240" name="Google Shape;1240;p53"/>
          <p:cNvCxnSpPr/>
          <p:nvPr/>
        </p:nvCxnSpPr>
        <p:spPr>
          <a:xfrm rot="10800000">
            <a:off x="2922350" y="938600"/>
            <a:ext cx="253500" cy="801300"/>
          </a:xfrm>
          <a:prstGeom prst="straightConnector1">
            <a:avLst/>
          </a:prstGeom>
          <a:noFill/>
          <a:ln cap="flat" cmpd="sng" w="28575">
            <a:solidFill>
              <a:srgbClr val="000000"/>
            </a:solidFill>
            <a:prstDash val="dot"/>
            <a:miter lim="800000"/>
            <a:headEnd len="sm" w="sm" type="none"/>
            <a:tailEnd len="med" w="med" type="triangl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graphicFrame>
        <p:nvGraphicFramePr>
          <p:cNvPr id="1245" name="Google Shape;1245;p54"/>
          <p:cNvGraphicFramePr/>
          <p:nvPr/>
        </p:nvGraphicFramePr>
        <p:xfrm>
          <a:off x="5856872" y="1251534"/>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Corner routine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Establish new corner routine for games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endParaRPr sz="800">
                        <a:solidFill>
                          <a:srgbClr val="32394D"/>
                        </a:solidFill>
                        <a:latin typeface="Bebas Neue"/>
                        <a:ea typeface="Bebas Neue"/>
                        <a:cs typeface="Bebas Neue"/>
                        <a:sym typeface="Bebas Neue"/>
                      </a:endParaRPr>
                    </a:p>
                    <a:p>
                      <a:pPr indent="-279400" lvl="0" marL="457200" marR="0" rtl="0" algn="l">
                        <a:spcBef>
                          <a:spcPts val="0"/>
                        </a:spcBef>
                        <a:spcAft>
                          <a:spcPts val="0"/>
                        </a:spcAft>
                        <a:buClr>
                          <a:srgbClr val="32394D"/>
                        </a:buClr>
                        <a:buSzPts val="800"/>
                        <a:buFont typeface="Bebas Neue"/>
                        <a:buAutoNum type="arabicPeriod"/>
                      </a:pPr>
                      <a:r>
                        <a:rPr lang="en" sz="800">
                          <a:solidFill>
                            <a:srgbClr val="32394D"/>
                          </a:solidFill>
                          <a:latin typeface="Bebas Neue"/>
                          <a:ea typeface="Bebas Neue"/>
                          <a:cs typeface="Bebas Neue"/>
                          <a:sym typeface="Bebas Neue"/>
                        </a:rPr>
                        <a:t>Stays at back post</a:t>
                      </a:r>
                      <a:endParaRPr sz="800">
                        <a:solidFill>
                          <a:srgbClr val="32394D"/>
                        </a:solidFill>
                        <a:latin typeface="Bebas Neue"/>
                        <a:ea typeface="Bebas Neue"/>
                        <a:cs typeface="Bebas Neue"/>
                        <a:sym typeface="Bebas Neue"/>
                      </a:endParaRPr>
                    </a:p>
                    <a:p>
                      <a:pPr indent="-279400" lvl="0" marL="457200" marR="0" rtl="0" algn="l">
                        <a:spcBef>
                          <a:spcPts val="0"/>
                        </a:spcBef>
                        <a:spcAft>
                          <a:spcPts val="0"/>
                        </a:spcAft>
                        <a:buClr>
                          <a:srgbClr val="32394D"/>
                        </a:buClr>
                        <a:buSzPts val="800"/>
                        <a:buFont typeface="Bebas Neue"/>
                        <a:buAutoNum type="arabicPeriod"/>
                      </a:pPr>
                      <a:r>
                        <a:rPr lang="en" sz="800">
                          <a:solidFill>
                            <a:srgbClr val="32394D"/>
                          </a:solidFill>
                          <a:latin typeface="Bebas Neue"/>
                          <a:ea typeface="Bebas Neue"/>
                          <a:cs typeface="Bebas Neue"/>
                          <a:sym typeface="Bebas Neue"/>
                        </a:rPr>
                        <a:t>Goes to pk spot</a:t>
                      </a:r>
                      <a:endParaRPr sz="800">
                        <a:solidFill>
                          <a:srgbClr val="32394D"/>
                        </a:solidFill>
                        <a:latin typeface="Bebas Neue"/>
                        <a:ea typeface="Bebas Neue"/>
                        <a:cs typeface="Bebas Neue"/>
                        <a:sym typeface="Bebas Neue"/>
                      </a:endParaRPr>
                    </a:p>
                    <a:p>
                      <a:pPr indent="-279400" lvl="0" marL="457200" marR="0" rtl="0" algn="l">
                        <a:spcBef>
                          <a:spcPts val="0"/>
                        </a:spcBef>
                        <a:spcAft>
                          <a:spcPts val="0"/>
                        </a:spcAft>
                        <a:buClr>
                          <a:srgbClr val="32394D"/>
                        </a:buClr>
                        <a:buSzPts val="800"/>
                        <a:buFont typeface="Bebas Neue"/>
                        <a:buAutoNum type="arabicPeriod"/>
                      </a:pPr>
                      <a:r>
                        <a:rPr lang="en" sz="800">
                          <a:solidFill>
                            <a:srgbClr val="32394D"/>
                          </a:solidFill>
                          <a:latin typeface="Bebas Neue"/>
                          <a:ea typeface="Bebas Neue"/>
                          <a:cs typeface="Bebas Neue"/>
                          <a:sym typeface="Bebas Neue"/>
                        </a:rPr>
                        <a:t>Run to the front post</a:t>
                      </a:r>
                      <a:endParaRPr sz="800">
                        <a:solidFill>
                          <a:srgbClr val="32394D"/>
                        </a:solidFill>
                        <a:latin typeface="Bebas Neue"/>
                        <a:ea typeface="Bebas Neue"/>
                        <a:cs typeface="Bebas Neue"/>
                        <a:sym typeface="Bebas Neue"/>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rtl="0" algn="l">
                        <a:spcBef>
                          <a:spcPts val="0"/>
                        </a:spcBef>
                        <a:spcAft>
                          <a:spcPts val="0"/>
                        </a:spcAft>
                        <a:buNone/>
                      </a:pPr>
                      <a:r>
                        <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215900" lvl="0" marL="342900" rtl="0" algn="l">
                        <a:spcBef>
                          <a:spcPts val="0"/>
                        </a:spcBef>
                        <a:spcAft>
                          <a:spcPts val="0"/>
                        </a:spcAft>
                        <a:buClr>
                          <a:srgbClr val="32394D"/>
                        </a:buClr>
                        <a:buSzPts val="800"/>
                        <a:buChar char="•"/>
                      </a:pPr>
                      <a:r>
                        <a:rPr lang="en" sz="800">
                          <a:solidFill>
                            <a:srgbClr val="32394D"/>
                          </a:solidFill>
                          <a:latin typeface="Times New Roman"/>
                          <a:ea typeface="Times New Roman"/>
                          <a:cs typeface="Times New Roman"/>
                          <a:sym typeface="Times New Roman"/>
                        </a:rPr>
                        <a:t>When the corner taker puts their hand up and drops it, make movement in the box</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rgbClr val="FFFFFF"/>
                    </a:solidFill>
                  </a:tcPr>
                </a:tc>
              </a:tr>
            </a:tbl>
          </a:graphicData>
        </a:graphic>
      </p:graphicFrame>
      <p:pic>
        <p:nvPicPr>
          <p:cNvPr descr="iPadpapers.com - soccer pitch paper templates" id="1246" name="Google Shape;1246;p54"/>
          <p:cNvPicPr preferRelativeResize="0"/>
          <p:nvPr/>
        </p:nvPicPr>
        <p:blipFill rotWithShape="1">
          <a:blip r:embed="rId3">
            <a:alphaModFix/>
          </a:blip>
          <a:srcRect b="7627" l="8611" r="9063" t="7712"/>
          <a:stretch/>
        </p:blipFill>
        <p:spPr>
          <a:xfrm rot="-5400000">
            <a:off x="962434" y="-77110"/>
            <a:ext cx="4053375" cy="5021599"/>
          </a:xfrm>
          <a:prstGeom prst="rect">
            <a:avLst/>
          </a:prstGeom>
          <a:noFill/>
          <a:ln>
            <a:noFill/>
          </a:ln>
        </p:spPr>
      </p:pic>
      <p:sp>
        <p:nvSpPr>
          <p:cNvPr id="1247" name="Google Shape;1247;p54"/>
          <p:cNvSpPr/>
          <p:nvPr/>
        </p:nvSpPr>
        <p:spPr>
          <a:xfrm rot="5400000">
            <a:off x="2698130" y="374255"/>
            <a:ext cx="582000" cy="582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248" name="Google Shape;1248;p54"/>
          <p:cNvPicPr preferRelativeResize="0"/>
          <p:nvPr/>
        </p:nvPicPr>
        <p:blipFill rotWithShape="1">
          <a:blip r:embed="rId4">
            <a:alphaModFix/>
          </a:blip>
          <a:srcRect b="0" l="0" r="0" t="0"/>
          <a:stretch/>
        </p:blipFill>
        <p:spPr>
          <a:xfrm>
            <a:off x="755560" y="699276"/>
            <a:ext cx="141677" cy="140945"/>
          </a:xfrm>
          <a:prstGeom prst="rect">
            <a:avLst/>
          </a:prstGeom>
          <a:noFill/>
          <a:ln>
            <a:noFill/>
          </a:ln>
        </p:spPr>
      </p:pic>
      <p:sp>
        <p:nvSpPr>
          <p:cNvPr id="1249" name="Google Shape;1249;p54"/>
          <p:cNvSpPr/>
          <p:nvPr/>
        </p:nvSpPr>
        <p:spPr>
          <a:xfrm>
            <a:off x="2868920" y="63561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solidFill>
                  <a:srgbClr val="000000"/>
                </a:solidFill>
                <a:latin typeface="Bebas Neue"/>
                <a:ea typeface="Bebas Neue"/>
                <a:cs typeface="Bebas Neue"/>
                <a:sym typeface="Bebas Neue"/>
              </a:rPr>
              <a:t>GK</a:t>
            </a:r>
            <a:endParaRPr/>
          </a:p>
        </p:txBody>
      </p:sp>
      <p:sp>
        <p:nvSpPr>
          <p:cNvPr id="1250" name="Google Shape;1250;p54"/>
          <p:cNvSpPr/>
          <p:nvPr/>
        </p:nvSpPr>
        <p:spPr>
          <a:xfrm>
            <a:off x="3475093" y="68783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latin typeface="Bebas Neue"/>
                <a:ea typeface="Bebas Neue"/>
                <a:cs typeface="Bebas Neue"/>
                <a:sym typeface="Bebas Neue"/>
              </a:rPr>
              <a:t>1</a:t>
            </a:r>
            <a:endParaRPr/>
          </a:p>
        </p:txBody>
      </p:sp>
      <p:sp>
        <p:nvSpPr>
          <p:cNvPr id="1251" name="Google Shape;1251;p54"/>
          <p:cNvSpPr/>
          <p:nvPr/>
        </p:nvSpPr>
        <p:spPr>
          <a:xfrm>
            <a:off x="3475093" y="91643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0" i="0" lang="en" sz="800" u="none" cap="none" strike="noStrike">
                <a:solidFill>
                  <a:srgbClr val="000000"/>
                </a:solidFill>
                <a:latin typeface="Bebas Neue"/>
                <a:ea typeface="Bebas Neue"/>
                <a:cs typeface="Bebas Neue"/>
                <a:sym typeface="Bebas Neue"/>
              </a:rPr>
              <a:t>2</a:t>
            </a:r>
            <a:endParaRPr/>
          </a:p>
        </p:txBody>
      </p:sp>
      <p:sp>
        <p:nvSpPr>
          <p:cNvPr id="1252" name="Google Shape;1252;p54"/>
          <p:cNvSpPr/>
          <p:nvPr/>
        </p:nvSpPr>
        <p:spPr>
          <a:xfrm>
            <a:off x="3475093" y="114503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latin typeface="Bebas Neue"/>
                <a:ea typeface="Bebas Neue"/>
                <a:cs typeface="Bebas Neue"/>
                <a:sym typeface="Bebas Neue"/>
              </a:rPr>
              <a:t>3</a:t>
            </a:r>
            <a:endParaRPr/>
          </a:p>
        </p:txBody>
      </p:sp>
      <p:cxnSp>
        <p:nvCxnSpPr>
          <p:cNvPr id="1253" name="Google Shape;1253;p54"/>
          <p:cNvCxnSpPr/>
          <p:nvPr/>
        </p:nvCxnSpPr>
        <p:spPr>
          <a:xfrm rot="10800000">
            <a:off x="2720550" y="935825"/>
            <a:ext cx="642600" cy="295200"/>
          </a:xfrm>
          <a:prstGeom prst="straightConnector1">
            <a:avLst/>
          </a:prstGeom>
          <a:noFill/>
          <a:ln cap="flat" cmpd="sng" w="28575">
            <a:solidFill>
              <a:srgbClr val="000000"/>
            </a:solidFill>
            <a:prstDash val="solid"/>
            <a:miter lim="800000"/>
            <a:headEnd len="sm" w="sm" type="none"/>
            <a:tailEnd len="med" w="med" type="triangle"/>
          </a:ln>
        </p:spPr>
      </p:cxnSp>
      <p:cxnSp>
        <p:nvCxnSpPr>
          <p:cNvPr id="1254" name="Google Shape;1254;p54"/>
          <p:cNvCxnSpPr/>
          <p:nvPr/>
        </p:nvCxnSpPr>
        <p:spPr>
          <a:xfrm flipH="1">
            <a:off x="3067675" y="1005125"/>
            <a:ext cx="349500" cy="329400"/>
          </a:xfrm>
          <a:prstGeom prst="straightConnector1">
            <a:avLst/>
          </a:prstGeom>
          <a:noFill/>
          <a:ln cap="flat" cmpd="sng" w="28575">
            <a:solidFill>
              <a:srgbClr val="000000"/>
            </a:solidFill>
            <a:prstDash val="solid"/>
            <a:miter lim="800000"/>
            <a:headEnd len="sm" w="sm" type="none"/>
            <a:tailEnd len="med" w="med" type="triangle"/>
          </a:ln>
        </p:spPr>
      </p:cxnSp>
      <p:sp>
        <p:nvSpPr>
          <p:cNvPr id="1255" name="Google Shape;1255;p54"/>
          <p:cNvSpPr/>
          <p:nvPr/>
        </p:nvSpPr>
        <p:spPr>
          <a:xfrm>
            <a:off x="2056218" y="2792607"/>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latin typeface="Bebas Neue"/>
                <a:ea typeface="Bebas Neue"/>
                <a:cs typeface="Bebas Neue"/>
                <a:sym typeface="Bebas Neue"/>
              </a:rPr>
              <a:t>5</a:t>
            </a:r>
            <a:endParaRPr/>
          </a:p>
        </p:txBody>
      </p:sp>
      <p:sp>
        <p:nvSpPr>
          <p:cNvPr id="1256" name="Google Shape;1256;p54"/>
          <p:cNvSpPr/>
          <p:nvPr/>
        </p:nvSpPr>
        <p:spPr>
          <a:xfrm>
            <a:off x="3708018" y="319468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latin typeface="Bebas Neue"/>
                <a:ea typeface="Bebas Neue"/>
                <a:cs typeface="Bebas Neue"/>
                <a:sym typeface="Bebas Neue"/>
              </a:rPr>
              <a:t>6</a:t>
            </a:r>
            <a:endParaRPr/>
          </a:p>
        </p:txBody>
      </p:sp>
      <p:sp>
        <p:nvSpPr>
          <p:cNvPr id="1257" name="Google Shape;1257;p54"/>
          <p:cNvSpPr/>
          <p:nvPr/>
        </p:nvSpPr>
        <p:spPr>
          <a:xfrm>
            <a:off x="636118" y="545082"/>
            <a:ext cx="182100" cy="154200"/>
          </a:xfrm>
          <a:prstGeom prst="roundRect">
            <a:avLst>
              <a:gd fmla="val 35351" name="adj"/>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lang="en" sz="800">
                <a:latin typeface="Bebas Neue"/>
                <a:ea typeface="Bebas Neue"/>
                <a:cs typeface="Bebas Neue"/>
                <a:sym typeface="Bebas Neue"/>
              </a:rPr>
              <a:t>4</a:t>
            </a:r>
            <a:endParaRPr/>
          </a:p>
        </p:txBody>
      </p:sp>
      <p:sp>
        <p:nvSpPr>
          <p:cNvPr id="1258" name="Google Shape;1258;p54"/>
          <p:cNvSpPr/>
          <p:nvPr/>
        </p:nvSpPr>
        <p:spPr>
          <a:xfrm rot="3549517">
            <a:off x="3369765" y="732039"/>
            <a:ext cx="433618" cy="426621"/>
          </a:xfrm>
          <a:prstGeom prst="arc">
            <a:avLst>
              <a:gd fmla="val 16156772" name="adj1"/>
              <a:gd fmla="val 0" name="adj2"/>
            </a:avLst>
          </a:prstGeom>
          <a:noFill/>
          <a:ln cap="flat" cmpd="sng" w="28575">
            <a:solidFill>
              <a:srgbClr val="000000"/>
            </a:solidFill>
            <a:prstDash val="dot"/>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cxnSp>
        <p:nvCxnSpPr>
          <p:cNvPr id="1259" name="Google Shape;1259;p54"/>
          <p:cNvCxnSpPr/>
          <p:nvPr/>
        </p:nvCxnSpPr>
        <p:spPr>
          <a:xfrm>
            <a:off x="1055325" y="840225"/>
            <a:ext cx="1484700" cy="51600"/>
          </a:xfrm>
          <a:prstGeom prst="straightConnector1">
            <a:avLst/>
          </a:prstGeom>
          <a:noFill/>
          <a:ln cap="flat" cmpd="sng" w="28575">
            <a:solidFill>
              <a:srgbClr val="000000"/>
            </a:solidFill>
            <a:prstDash val="dot"/>
            <a:miter lim="800000"/>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aphicFrame>
        <p:nvGraphicFramePr>
          <p:cNvPr id="157" name="Google Shape;157;p20"/>
          <p:cNvGraphicFramePr/>
          <p:nvPr/>
        </p:nvGraphicFramePr>
        <p:xfrm>
          <a:off x="5823947" y="452758"/>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b="0" lang="en" sz="1200" u="none" cap="none" strike="noStrike">
                          <a:solidFill>
                            <a:srgbClr val="32394D"/>
                          </a:solidFill>
                          <a:latin typeface="Bebas Neue"/>
                          <a:ea typeface="Bebas Neue"/>
                          <a:cs typeface="Bebas Neue"/>
                          <a:sym typeface="Bebas Neue"/>
                        </a:rPr>
                        <a:t>Technical Dribbling</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E599"/>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00025">
                <a:tc>
                  <a:txBody>
                    <a:bodyPr/>
                    <a:lstStyle/>
                    <a:p>
                      <a:pPr indent="-127000" lvl="0" marL="1270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Lot of quick touches, </a:t>
                      </a:r>
                      <a:r>
                        <a:rPr lang="en" sz="800">
                          <a:solidFill>
                            <a:srgbClr val="32394D"/>
                          </a:solidFill>
                          <a:latin typeface="Times New Roman"/>
                          <a:ea typeface="Times New Roman"/>
                          <a:cs typeface="Times New Roman"/>
                          <a:sym typeface="Times New Roman"/>
                        </a:rPr>
                        <a:t>emphasis on different dribbling technique</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chemeClr val="dk1"/>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20 yard diameter circle. Each player will begin with a ball. Players will work on various dribbling techniques every 30 seconds beginning with free dribble.</a:t>
                      </a:r>
                      <a:endParaRPr sz="800">
                        <a:solidFill>
                          <a:srgbClr val="32394D"/>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800"/>
                        <a:buFont typeface="Arial"/>
                        <a:buNone/>
                      </a:pPr>
                      <a:r>
                        <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R foot / L foot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Tik Tok dribbling</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Toe tap dribbling</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Inside/outside dribbles to hal</a:t>
                      </a:r>
                      <a:r>
                        <a:rPr lang="en" sz="800">
                          <a:solidFill>
                            <a:srgbClr val="32394D"/>
                          </a:solidFill>
                          <a:latin typeface="Times New Roman"/>
                          <a:ea typeface="Times New Roman"/>
                          <a:cs typeface="Times New Roman"/>
                          <a:sym typeface="Times New Roman"/>
                        </a:rPr>
                        <a:t>f</a:t>
                      </a:r>
                      <a:r>
                        <a:rPr b="0" lang="en" sz="800" u="none" cap="none" strike="noStrike">
                          <a:solidFill>
                            <a:srgbClr val="32394D"/>
                          </a:solidFill>
                          <a:latin typeface="Times New Roman"/>
                          <a:ea typeface="Times New Roman"/>
                          <a:cs typeface="Times New Roman"/>
                          <a:sym typeface="Times New Roman"/>
                        </a:rPr>
                        <a:t>way point</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Laces - speed</a:t>
                      </a:r>
                      <a:endParaRPr b="0" sz="800" u="none" cap="none" strike="noStrike">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Introduce two defenders. If an offensive players ball is cleared out of the circle, that player is a defender. This continues until there is one player standing. Swap defenders each round.</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Same as before, except now if a player’s ball is knocked out they now become an offensive passing option instead of a defender. With the last ball, challenge the players to see how many passes they can get. </a:t>
                      </a:r>
                      <a:endParaRPr sz="1100">
                        <a:solidFill>
                          <a:srgbClr val="32394D"/>
                        </a:solidFill>
                      </a:endParaRPr>
                    </a:p>
                    <a:p>
                      <a:pPr indent="0" lvl="0" marL="0" marR="0" rtl="0" algn="l">
                        <a:spcBef>
                          <a:spcPts val="0"/>
                        </a:spcBef>
                        <a:spcAft>
                          <a:spcPts val="0"/>
                        </a:spcAft>
                        <a:buClr>
                          <a:schemeClr val="dk1"/>
                        </a:buClr>
                        <a:buSzPts val="800"/>
                        <a:buFont typeface="Arial"/>
                        <a:buNone/>
                      </a:pPr>
                      <a:r>
                        <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Quick touches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NO TOES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Change of direction</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Head up to identify space/defenders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158" name="Google Shape;158;p20"/>
          <p:cNvSpPr/>
          <p:nvPr/>
        </p:nvSpPr>
        <p:spPr>
          <a:xfrm>
            <a:off x="1100548" y="508251"/>
            <a:ext cx="3936300" cy="3936300"/>
          </a:xfrm>
          <a:prstGeom prst="ellipse">
            <a:avLst/>
          </a:prstGeom>
          <a:noFill/>
          <a:ln cap="flat" cmpd="sng" w="19050">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59" name="Google Shape;159;p20"/>
          <p:cNvSpPr/>
          <p:nvPr/>
        </p:nvSpPr>
        <p:spPr>
          <a:xfrm>
            <a:off x="3735021" y="1262002"/>
            <a:ext cx="213900" cy="213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0" name="Google Shape;160;p20"/>
          <p:cNvSpPr/>
          <p:nvPr/>
        </p:nvSpPr>
        <p:spPr>
          <a:xfrm>
            <a:off x="4268421" y="2786002"/>
            <a:ext cx="213900" cy="213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1" name="Google Shape;161;p20"/>
          <p:cNvSpPr/>
          <p:nvPr/>
        </p:nvSpPr>
        <p:spPr>
          <a:xfrm>
            <a:off x="2120121" y="1216302"/>
            <a:ext cx="213900" cy="213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2" name="Google Shape;162;p20"/>
          <p:cNvSpPr/>
          <p:nvPr/>
        </p:nvSpPr>
        <p:spPr>
          <a:xfrm>
            <a:off x="2856733" y="2724152"/>
            <a:ext cx="213900" cy="213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3" name="Google Shape;163;p20"/>
          <p:cNvSpPr/>
          <p:nvPr/>
        </p:nvSpPr>
        <p:spPr>
          <a:xfrm>
            <a:off x="1906221" y="3319402"/>
            <a:ext cx="213900" cy="2139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164" name="Google Shape;164;p20"/>
          <p:cNvPicPr preferRelativeResize="0"/>
          <p:nvPr/>
        </p:nvPicPr>
        <p:blipFill rotWithShape="1">
          <a:blip r:embed="rId3">
            <a:alphaModFix/>
          </a:blip>
          <a:srcRect b="0" l="0" r="0" t="0"/>
          <a:stretch/>
        </p:blipFill>
        <p:spPr>
          <a:xfrm>
            <a:off x="3835335" y="1504738"/>
            <a:ext cx="141677" cy="140945"/>
          </a:xfrm>
          <a:prstGeom prst="rect">
            <a:avLst/>
          </a:prstGeom>
          <a:noFill/>
          <a:ln>
            <a:noFill/>
          </a:ln>
        </p:spPr>
      </p:pic>
      <p:pic>
        <p:nvPicPr>
          <p:cNvPr descr="Soccer Ball PNG Transparent Image" id="165" name="Google Shape;165;p20"/>
          <p:cNvPicPr preferRelativeResize="0"/>
          <p:nvPr/>
        </p:nvPicPr>
        <p:blipFill rotWithShape="1">
          <a:blip r:embed="rId3">
            <a:alphaModFix/>
          </a:blip>
          <a:srcRect b="0" l="0" r="0" t="0"/>
          <a:stretch/>
        </p:blipFill>
        <p:spPr>
          <a:xfrm>
            <a:off x="4063935" y="2898675"/>
            <a:ext cx="141677" cy="140945"/>
          </a:xfrm>
          <a:prstGeom prst="rect">
            <a:avLst/>
          </a:prstGeom>
          <a:noFill/>
          <a:ln>
            <a:noFill/>
          </a:ln>
        </p:spPr>
      </p:pic>
      <p:pic>
        <p:nvPicPr>
          <p:cNvPr descr="Soccer Ball PNG Transparent Image" id="166" name="Google Shape;166;p20"/>
          <p:cNvPicPr preferRelativeResize="0"/>
          <p:nvPr/>
        </p:nvPicPr>
        <p:blipFill rotWithShape="1">
          <a:blip r:embed="rId3">
            <a:alphaModFix/>
          </a:blip>
          <a:srcRect b="0" l="0" r="0" t="0"/>
          <a:stretch/>
        </p:blipFill>
        <p:spPr>
          <a:xfrm>
            <a:off x="2892835" y="2506813"/>
            <a:ext cx="141677" cy="140945"/>
          </a:xfrm>
          <a:prstGeom prst="rect">
            <a:avLst/>
          </a:prstGeom>
          <a:noFill/>
          <a:ln>
            <a:noFill/>
          </a:ln>
        </p:spPr>
      </p:pic>
      <p:pic>
        <p:nvPicPr>
          <p:cNvPr descr="Soccer Ball PNG Transparent Image" id="167" name="Google Shape;167;p20"/>
          <p:cNvPicPr preferRelativeResize="0"/>
          <p:nvPr/>
        </p:nvPicPr>
        <p:blipFill rotWithShape="1">
          <a:blip r:embed="rId3">
            <a:alphaModFix/>
          </a:blip>
          <a:srcRect b="0" l="0" r="0" t="0"/>
          <a:stretch/>
        </p:blipFill>
        <p:spPr>
          <a:xfrm>
            <a:off x="2136060" y="3533288"/>
            <a:ext cx="141677" cy="140945"/>
          </a:xfrm>
          <a:prstGeom prst="rect">
            <a:avLst/>
          </a:prstGeom>
          <a:noFill/>
          <a:ln>
            <a:noFill/>
          </a:ln>
        </p:spPr>
      </p:pic>
      <p:pic>
        <p:nvPicPr>
          <p:cNvPr descr="Soccer Ball PNG Transparent Image" id="168" name="Google Shape;168;p20"/>
          <p:cNvPicPr preferRelativeResize="0"/>
          <p:nvPr/>
        </p:nvPicPr>
        <p:blipFill rotWithShape="1">
          <a:blip r:embed="rId3">
            <a:alphaModFix/>
          </a:blip>
          <a:srcRect b="0" l="0" r="0" t="0"/>
          <a:stretch/>
        </p:blipFill>
        <p:spPr>
          <a:xfrm>
            <a:off x="2059860" y="1496876"/>
            <a:ext cx="141677" cy="140945"/>
          </a:xfrm>
          <a:prstGeom prst="rect">
            <a:avLst/>
          </a:prstGeom>
          <a:noFill/>
          <a:ln>
            <a:noFill/>
          </a:ln>
        </p:spPr>
      </p:pic>
      <p:cxnSp>
        <p:nvCxnSpPr>
          <p:cNvPr id="169" name="Google Shape;169;p20"/>
          <p:cNvCxnSpPr/>
          <p:nvPr/>
        </p:nvCxnSpPr>
        <p:spPr>
          <a:xfrm>
            <a:off x="3989959" y="1737130"/>
            <a:ext cx="177300" cy="348900"/>
          </a:xfrm>
          <a:prstGeom prst="straightConnector1">
            <a:avLst/>
          </a:prstGeom>
          <a:noFill/>
          <a:ln cap="flat" cmpd="sng" w="28575">
            <a:solidFill>
              <a:srgbClr val="000000"/>
            </a:solidFill>
            <a:prstDash val="dot"/>
            <a:miter lim="800000"/>
            <a:headEnd len="sm" w="sm" type="none"/>
            <a:tailEnd len="med" w="med" type="triangle"/>
          </a:ln>
        </p:spPr>
      </p:cxnSp>
      <p:cxnSp>
        <p:nvCxnSpPr>
          <p:cNvPr id="170" name="Google Shape;170;p20"/>
          <p:cNvCxnSpPr/>
          <p:nvPr/>
        </p:nvCxnSpPr>
        <p:spPr>
          <a:xfrm>
            <a:off x="2348734" y="3731405"/>
            <a:ext cx="294600" cy="244500"/>
          </a:xfrm>
          <a:prstGeom prst="straightConnector1">
            <a:avLst/>
          </a:prstGeom>
          <a:noFill/>
          <a:ln cap="flat" cmpd="sng" w="28575">
            <a:solidFill>
              <a:srgbClr val="000000"/>
            </a:solidFill>
            <a:prstDash val="dot"/>
            <a:miter lim="800000"/>
            <a:headEnd len="sm" w="sm" type="none"/>
            <a:tailEnd len="med" w="med" type="triangle"/>
          </a:ln>
        </p:spPr>
      </p:cxnSp>
      <p:cxnSp>
        <p:nvCxnSpPr>
          <p:cNvPr id="171" name="Google Shape;171;p20"/>
          <p:cNvCxnSpPr/>
          <p:nvPr/>
        </p:nvCxnSpPr>
        <p:spPr>
          <a:xfrm flipH="1">
            <a:off x="1903622" y="1721880"/>
            <a:ext cx="112200" cy="402300"/>
          </a:xfrm>
          <a:prstGeom prst="straightConnector1">
            <a:avLst/>
          </a:prstGeom>
          <a:noFill/>
          <a:ln cap="flat" cmpd="sng" w="28575">
            <a:solidFill>
              <a:srgbClr val="000000"/>
            </a:solidFill>
            <a:prstDash val="dot"/>
            <a:miter lim="800000"/>
            <a:headEnd len="sm" w="sm" type="none"/>
            <a:tailEnd len="med" w="med" type="triangle"/>
          </a:ln>
        </p:spPr>
      </p:cxnSp>
      <p:cxnSp>
        <p:nvCxnSpPr>
          <p:cNvPr id="172" name="Google Shape;172;p20"/>
          <p:cNvCxnSpPr/>
          <p:nvPr/>
        </p:nvCxnSpPr>
        <p:spPr>
          <a:xfrm rot="10800000">
            <a:off x="2956013" y="2018825"/>
            <a:ext cx="15300" cy="411600"/>
          </a:xfrm>
          <a:prstGeom prst="straightConnector1">
            <a:avLst/>
          </a:prstGeom>
          <a:noFill/>
          <a:ln cap="flat" cmpd="sng" w="28575">
            <a:solidFill>
              <a:srgbClr val="000000"/>
            </a:solidFill>
            <a:prstDash val="dot"/>
            <a:miter lim="800000"/>
            <a:headEnd len="sm" w="sm" type="none"/>
            <a:tailEnd len="med" w="med" type="triangle"/>
          </a:ln>
        </p:spPr>
      </p:cxnSp>
      <p:cxnSp>
        <p:nvCxnSpPr>
          <p:cNvPr id="173" name="Google Shape;173;p20"/>
          <p:cNvCxnSpPr/>
          <p:nvPr/>
        </p:nvCxnSpPr>
        <p:spPr>
          <a:xfrm flipH="1">
            <a:off x="3567913" y="3014600"/>
            <a:ext cx="395700" cy="44400"/>
          </a:xfrm>
          <a:prstGeom prst="straightConnector1">
            <a:avLst/>
          </a:prstGeom>
          <a:noFill/>
          <a:ln cap="flat" cmpd="sng" w="28575">
            <a:solidFill>
              <a:srgbClr val="000000"/>
            </a:solidFill>
            <a:prstDash val="dot"/>
            <a:miter lim="800000"/>
            <a:headEnd len="sm" w="sm" type="none"/>
            <a:tailEnd len="med" w="med" type="triangle"/>
          </a:ln>
        </p:spPr>
      </p:cxnSp>
      <p:grpSp>
        <p:nvGrpSpPr>
          <p:cNvPr id="174" name="Google Shape;174;p20"/>
          <p:cNvGrpSpPr/>
          <p:nvPr/>
        </p:nvGrpSpPr>
        <p:grpSpPr>
          <a:xfrm>
            <a:off x="496738" y="546977"/>
            <a:ext cx="756460" cy="3897723"/>
            <a:chOff x="6682857" y="3513940"/>
            <a:chExt cx="756460" cy="2174583"/>
          </a:xfrm>
        </p:grpSpPr>
        <p:grpSp>
          <p:nvGrpSpPr>
            <p:cNvPr id="175" name="Google Shape;175;p20"/>
            <p:cNvGrpSpPr/>
            <p:nvPr/>
          </p:nvGrpSpPr>
          <p:grpSpPr>
            <a:xfrm>
              <a:off x="6683070" y="3513940"/>
              <a:ext cx="756247" cy="2174583"/>
              <a:chOff x="11278940" y="1515355"/>
              <a:chExt cx="756247" cy="1845839"/>
            </a:xfrm>
          </p:grpSpPr>
          <p:grpSp>
            <p:nvGrpSpPr>
              <p:cNvPr id="176" name="Google Shape;176;p20"/>
              <p:cNvGrpSpPr/>
              <p:nvPr/>
            </p:nvGrpSpPr>
            <p:grpSpPr>
              <a:xfrm>
                <a:off x="11278940" y="1515355"/>
                <a:ext cx="158400" cy="1845839"/>
                <a:chOff x="11423710" y="1839191"/>
                <a:chExt cx="158400" cy="1585500"/>
              </a:xfrm>
            </p:grpSpPr>
            <p:cxnSp>
              <p:nvCxnSpPr>
                <p:cNvPr id="177" name="Google Shape;177;p20"/>
                <p:cNvCxnSpPr/>
                <p:nvPr/>
              </p:nvCxnSpPr>
              <p:spPr>
                <a:xfrm>
                  <a:off x="11502736" y="1839191"/>
                  <a:ext cx="0" cy="1585500"/>
                </a:xfrm>
                <a:prstGeom prst="straightConnector1">
                  <a:avLst/>
                </a:prstGeom>
                <a:noFill/>
                <a:ln cap="flat" cmpd="sng" w="9525">
                  <a:solidFill>
                    <a:srgbClr val="000000"/>
                  </a:solidFill>
                  <a:prstDash val="solid"/>
                  <a:miter lim="800000"/>
                  <a:headEnd len="sm" w="sm" type="none"/>
                  <a:tailEnd len="sm" w="sm" type="none"/>
                </a:ln>
              </p:spPr>
            </p:cxnSp>
            <p:cxnSp>
              <p:nvCxnSpPr>
                <p:cNvPr id="178" name="Google Shape;178;p20"/>
                <p:cNvCxnSpPr/>
                <p:nvPr/>
              </p:nvCxnSpPr>
              <p:spPr>
                <a:xfrm rot="10800000">
                  <a:off x="11423710" y="3424661"/>
                  <a:ext cx="158400" cy="0"/>
                </a:xfrm>
                <a:prstGeom prst="straightConnector1">
                  <a:avLst/>
                </a:prstGeom>
                <a:noFill/>
                <a:ln cap="flat" cmpd="sng" w="9525">
                  <a:solidFill>
                    <a:srgbClr val="000000"/>
                  </a:solidFill>
                  <a:prstDash val="solid"/>
                  <a:miter lim="800000"/>
                  <a:headEnd len="sm" w="sm" type="none"/>
                  <a:tailEnd len="sm" w="sm" type="none"/>
                </a:ln>
              </p:spPr>
            </p:cxnSp>
          </p:grpSp>
          <p:sp>
            <p:nvSpPr>
              <p:cNvPr id="179" name="Google Shape;179;p20"/>
              <p:cNvSpPr txBox="1"/>
              <p:nvPr/>
            </p:nvSpPr>
            <p:spPr>
              <a:xfrm>
                <a:off x="11415687" y="2389968"/>
                <a:ext cx="619500" cy="65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 sz="900" u="none" cap="none" strike="noStrike">
                    <a:solidFill>
                      <a:srgbClr val="000000"/>
                    </a:solidFill>
                    <a:latin typeface="Open Sans Light"/>
                    <a:ea typeface="Open Sans Light"/>
                    <a:cs typeface="Open Sans Light"/>
                    <a:sym typeface="Open Sans Light"/>
                  </a:rPr>
                  <a:t>20 yd</a:t>
                </a:r>
                <a:endParaRPr/>
              </a:p>
            </p:txBody>
          </p:sp>
        </p:grpSp>
        <p:cxnSp>
          <p:nvCxnSpPr>
            <p:cNvPr id="180" name="Google Shape;180;p20"/>
            <p:cNvCxnSpPr/>
            <p:nvPr/>
          </p:nvCxnSpPr>
          <p:spPr>
            <a:xfrm rot="10800000">
              <a:off x="6682857" y="3514058"/>
              <a:ext cx="158400" cy="0"/>
            </a:xfrm>
            <a:prstGeom prst="straightConnector1">
              <a:avLst/>
            </a:prstGeom>
            <a:noFill/>
            <a:ln cap="flat" cmpd="sng" w="9525">
              <a:solidFill>
                <a:srgbClr val="000000"/>
              </a:solidFill>
              <a:prstDash val="solid"/>
              <a:miter lim="800000"/>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4" name="Shape 184"/>
        <p:cNvGrpSpPr/>
        <p:nvPr/>
      </p:nvGrpSpPr>
      <p:grpSpPr>
        <a:xfrm>
          <a:off x="0" y="0"/>
          <a:ext cx="0" cy="0"/>
          <a:chOff x="0" y="0"/>
          <a:chExt cx="0" cy="0"/>
        </a:xfrm>
      </p:grpSpPr>
      <p:graphicFrame>
        <p:nvGraphicFramePr>
          <p:cNvPr id="185" name="Google Shape;185;p21"/>
          <p:cNvGraphicFramePr/>
          <p:nvPr/>
        </p:nvGraphicFramePr>
        <p:xfrm>
          <a:off x="5828109" y="917972"/>
          <a:ext cx="3000000" cy="3000000"/>
        </p:xfrm>
        <a:graphic>
          <a:graphicData uri="http://schemas.openxmlformats.org/drawingml/2006/table">
            <a:tbl>
              <a:tblPr>
                <a:noFill/>
                <a:tableStyleId>{66DF6BB0-0097-4E3F-BE0B-2FDFA6244CCD}</a:tableStyleId>
              </a:tblPr>
              <a:tblGrid>
                <a:gridCol w="2691975"/>
              </a:tblGrid>
              <a:tr h="251200">
                <a:tc>
                  <a:txBody>
                    <a:bodyPr/>
                    <a:lstStyle/>
                    <a:p>
                      <a:pPr indent="0" lvl="0" marL="0" rtl="0" algn="ctr">
                        <a:spcBef>
                          <a:spcPts val="0"/>
                        </a:spcBef>
                        <a:spcAft>
                          <a:spcPts val="0"/>
                        </a:spcAft>
                        <a:buClr>
                          <a:schemeClr val="dk1"/>
                        </a:buClr>
                        <a:buFont typeface="Arial"/>
                        <a:buNone/>
                      </a:pPr>
                      <a:r>
                        <a:rPr lang="en" sz="1200">
                          <a:solidFill>
                            <a:srgbClr val="32394D"/>
                          </a:solidFill>
                          <a:latin typeface="Bebas Neue"/>
                          <a:ea typeface="Bebas Neue"/>
                          <a:cs typeface="Bebas Neue"/>
                          <a:sym typeface="Bebas Neue"/>
                        </a:rPr>
                        <a:t>Technical Dribbling</a:t>
                      </a:r>
                      <a:endParaRPr sz="1100"/>
                    </a:p>
                  </a:txBody>
                  <a:tcPr marT="224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FFE599"/>
                    </a:solidFill>
                  </a:tcPr>
                </a:tc>
              </a:tr>
              <a:tr h="205950">
                <a:tc>
                  <a:txBody>
                    <a:bodyPr/>
                    <a:lstStyle/>
                    <a:p>
                      <a:pPr indent="0" lvl="0" marL="0" marR="0" rtl="0" algn="ctr">
                        <a:lnSpc>
                          <a:spcPct val="100000"/>
                        </a:lnSpc>
                        <a:spcBef>
                          <a:spcPts val="0"/>
                        </a:spcBef>
                        <a:spcAft>
                          <a:spcPts val="0"/>
                        </a:spcAft>
                        <a:buClr>
                          <a:schemeClr val="dk1"/>
                        </a:buClr>
                        <a:buSzPts val="900"/>
                        <a:buFont typeface="Arial"/>
                        <a:buNone/>
                      </a:pPr>
                      <a:r>
                        <a:rPr lang="en" sz="900">
                          <a:solidFill>
                            <a:srgbClr val="32394D"/>
                          </a:solidFill>
                          <a:latin typeface="Bebas Neue"/>
                          <a:ea typeface="Bebas Neue"/>
                          <a:cs typeface="Bebas Neue"/>
                          <a:sym typeface="Bebas Neue"/>
                        </a:rPr>
                        <a:t>Purpose</a:t>
                      </a:r>
                      <a:r>
                        <a:rPr b="0" i="0" lang="en" sz="900" u="none">
                          <a:solidFill>
                            <a:schemeClr val="dk1"/>
                          </a:solidFill>
                          <a:latin typeface="Arial"/>
                          <a:ea typeface="Arial"/>
                          <a:cs typeface="Arial"/>
                          <a:sym typeface="Arial"/>
                        </a:rPr>
                        <a:t>:</a:t>
                      </a:r>
                      <a:endParaRPr sz="1100"/>
                    </a:p>
                  </a:txBody>
                  <a:tcPr marT="238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188100">
                <a:tc>
                  <a:txBody>
                    <a:bodyPr/>
                    <a:lstStyle/>
                    <a:p>
                      <a:pPr indent="-114300" lvl="0" marL="1905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Lot of quick touches, dribbling and passing</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45250">
                <a:tc>
                  <a:txBody>
                    <a:bodyPr/>
                    <a:lstStyle/>
                    <a:p>
                      <a:pPr indent="0" lvl="0" marL="0" rtl="0" algn="ctr">
                        <a:spcBef>
                          <a:spcPts val="0"/>
                        </a:spcBef>
                        <a:spcAft>
                          <a:spcPts val="0"/>
                        </a:spcAft>
                        <a:buClr>
                          <a:schemeClr val="dk1"/>
                        </a:buClr>
                        <a:buSzPts val="800"/>
                        <a:buFont typeface="Bebas Neue"/>
                        <a:buNone/>
                      </a:pPr>
                      <a:r>
                        <a:rPr lang="en" sz="800">
                          <a:solidFill>
                            <a:srgbClr val="32394D"/>
                          </a:solidFill>
                          <a:latin typeface="Bebas Neue"/>
                          <a:ea typeface="Bebas Neue"/>
                          <a:cs typeface="Bebas Neue"/>
                          <a:sym typeface="Bebas Neue"/>
                        </a:rPr>
                        <a:t>Organization &amp; Objective</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428625">
                <a:tc>
                  <a:txBody>
                    <a:bodyPr/>
                    <a:lstStyle/>
                    <a:p>
                      <a:pPr indent="0" lvl="0" marL="63500" marR="0" rtl="0" algn="l">
                        <a:lnSpc>
                          <a:spcPct val="100000"/>
                        </a:lnSpc>
                        <a:spcBef>
                          <a:spcPts val="0"/>
                        </a:spcBef>
                        <a:spcAft>
                          <a:spcPts val="0"/>
                        </a:spcAft>
                        <a:buClr>
                          <a:schemeClr val="dk1"/>
                        </a:buClr>
                        <a:buSzPts val="800"/>
                        <a:buFont typeface="Arial"/>
                        <a:buNone/>
                      </a:pPr>
                      <a:r>
                        <a:rPr lang="en" sz="800">
                          <a:solidFill>
                            <a:srgbClr val="32394D"/>
                          </a:solidFill>
                          <a:latin typeface="Bebas Neue"/>
                          <a:ea typeface="Bebas Neue"/>
                          <a:cs typeface="Bebas Neue"/>
                          <a:sym typeface="Bebas Neue"/>
                        </a:rPr>
                        <a:t>SETUP</a:t>
                      </a:r>
                      <a:r>
                        <a:rPr b="0" i="0" lang="en" sz="800" u="none">
                          <a:solidFill>
                            <a:schemeClr val="dk1"/>
                          </a:solidFill>
                          <a:latin typeface="Arial"/>
                          <a:ea typeface="Arial"/>
                          <a:cs typeface="Arial"/>
                          <a:sym typeface="Arial"/>
                        </a:rPr>
                        <a:t>: </a:t>
                      </a:r>
                      <a:r>
                        <a:rPr b="0" i="0" lang="en" sz="800" u="none">
                          <a:solidFill>
                            <a:schemeClr val="dk1"/>
                          </a:solidFill>
                          <a:latin typeface="Times New Roman"/>
                          <a:ea typeface="Times New Roman"/>
                          <a:cs typeface="Times New Roman"/>
                          <a:sym typeface="Times New Roman"/>
                        </a:rPr>
                        <a:t>Set up 4-5 cones about 1 foot apart in a straight line. Have a far cone about 8 yards away from the close group of 4-5 cones.</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188100">
                <a:tc>
                  <a:txBody>
                    <a:bodyPr/>
                    <a:lstStyle/>
                    <a:p>
                      <a:pPr indent="0" lvl="0" marL="0" rtl="0" algn="ctr">
                        <a:spcBef>
                          <a:spcPts val="0"/>
                        </a:spcBef>
                        <a:spcAft>
                          <a:spcPts val="0"/>
                        </a:spcAft>
                        <a:buClr>
                          <a:schemeClr val="dk1"/>
                        </a:buClr>
                        <a:buFont typeface="Arial"/>
                        <a:buNone/>
                      </a:pPr>
                      <a:r>
                        <a:rPr lang="en" sz="800">
                          <a:solidFill>
                            <a:srgbClr val="32394D"/>
                          </a:solidFill>
                          <a:latin typeface="Bebas Neue"/>
                          <a:ea typeface="Bebas Neue"/>
                          <a:cs typeface="Bebas Neue"/>
                          <a:sym typeface="Bebas Neue"/>
                        </a:rPr>
                        <a:t>Progressions</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1027500">
                <a:tc>
                  <a:txBody>
                    <a:bodyPr/>
                    <a:lstStyle/>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Right foot only</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Left foot only</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Inside touches</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Outside touches</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Speed dribble to end and turn</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Speed dribble to end and pass to next player</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tcPr>
                </a:tc>
              </a:tr>
              <a:tr h="205950">
                <a:tc>
                  <a:txBody>
                    <a:bodyPr/>
                    <a:lstStyle/>
                    <a:p>
                      <a:pPr indent="0" lvl="0" marL="0" rtl="0" algn="ctr">
                        <a:spcBef>
                          <a:spcPts val="0"/>
                        </a:spcBef>
                        <a:spcAft>
                          <a:spcPts val="0"/>
                        </a:spcAft>
                        <a:buClr>
                          <a:schemeClr val="dk1"/>
                        </a:buClr>
                        <a:buFont typeface="Arial"/>
                        <a:buNone/>
                      </a:pPr>
                      <a:r>
                        <a:rPr lang="en" sz="800">
                          <a:solidFill>
                            <a:srgbClr val="32394D"/>
                          </a:solidFill>
                          <a:latin typeface="Bebas Neue"/>
                          <a:ea typeface="Bebas Neue"/>
                          <a:cs typeface="Bebas Neue"/>
                          <a:sym typeface="Bebas Neue"/>
                        </a:rPr>
                        <a:t>Coaching Points</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2F2F2"/>
                    </a:solidFill>
                  </a:tcPr>
                </a:tc>
              </a:tr>
              <a:tr h="428625">
                <a:tc>
                  <a:txBody>
                    <a:bodyPr/>
                    <a:lstStyle/>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Quick touches</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Ball under control</a:t>
                      </a:r>
                      <a:endParaRPr sz="1100"/>
                    </a:p>
                    <a:p>
                      <a:pPr indent="-114300" lvl="0" marL="279400" marR="0" rtl="0" algn="l">
                        <a:lnSpc>
                          <a:spcPct val="100000"/>
                        </a:lnSpc>
                        <a:spcBef>
                          <a:spcPts val="0"/>
                        </a:spcBef>
                        <a:spcAft>
                          <a:spcPts val="0"/>
                        </a:spcAft>
                        <a:buClr>
                          <a:schemeClr val="dk1"/>
                        </a:buClr>
                        <a:buSzPts val="800"/>
                        <a:buFont typeface="Arial"/>
                        <a:buChar char="•"/>
                      </a:pPr>
                      <a:r>
                        <a:rPr b="0" i="0" lang="en" sz="800" u="none">
                          <a:solidFill>
                            <a:schemeClr val="dk1"/>
                          </a:solidFill>
                          <a:latin typeface="Times New Roman"/>
                          <a:ea typeface="Times New Roman"/>
                          <a:cs typeface="Times New Roman"/>
                          <a:sym typeface="Times New Roman"/>
                        </a:rPr>
                        <a:t>Close touches while increasing speed</a:t>
                      </a:r>
                      <a:endParaRPr sz="1100"/>
                    </a:p>
                  </a:txBody>
                  <a:tcPr marT="24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tcPr>
                </a:tc>
              </a:tr>
            </a:tbl>
          </a:graphicData>
        </a:graphic>
      </p:graphicFrame>
      <p:sp>
        <p:nvSpPr>
          <p:cNvPr id="186" name="Google Shape;186;p21"/>
          <p:cNvSpPr/>
          <p:nvPr/>
        </p:nvSpPr>
        <p:spPr>
          <a:xfrm>
            <a:off x="806053" y="4377928"/>
            <a:ext cx="211699" cy="159544"/>
          </a:xfrm>
          <a:custGeom>
            <a:rect b="b" l="l" r="r" t="t"/>
            <a:pathLst>
              <a:path extrusionOk="0" h="212725" w="283209">
                <a:moveTo>
                  <a:pt x="0" y="62199"/>
                </a:moveTo>
                <a:lnTo>
                  <a:pt x="62204" y="0"/>
                </a:lnTo>
                <a:lnTo>
                  <a:pt x="220459" y="0"/>
                </a:lnTo>
                <a:lnTo>
                  <a:pt x="282664" y="62199"/>
                </a:lnTo>
                <a:lnTo>
                  <a:pt x="282664" y="150174"/>
                </a:lnTo>
                <a:lnTo>
                  <a:pt x="220459" y="212374"/>
                </a:lnTo>
                <a:lnTo>
                  <a:pt x="62204" y="212374"/>
                </a:lnTo>
                <a:lnTo>
                  <a:pt x="0" y="150174"/>
                </a:lnTo>
                <a:lnTo>
                  <a:pt x="0" y="62199"/>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187" name="Google Shape;187;p21"/>
          <p:cNvSpPr/>
          <p:nvPr/>
        </p:nvSpPr>
        <p:spPr>
          <a:xfrm>
            <a:off x="813197" y="4127897"/>
            <a:ext cx="211699" cy="159544"/>
          </a:xfrm>
          <a:custGeom>
            <a:rect b="b" l="l" r="r" t="t"/>
            <a:pathLst>
              <a:path extrusionOk="0" h="212725" w="283209">
                <a:moveTo>
                  <a:pt x="0" y="62199"/>
                </a:moveTo>
                <a:lnTo>
                  <a:pt x="62204" y="0"/>
                </a:lnTo>
                <a:lnTo>
                  <a:pt x="220459" y="0"/>
                </a:lnTo>
                <a:lnTo>
                  <a:pt x="282664" y="62199"/>
                </a:lnTo>
                <a:lnTo>
                  <a:pt x="282664" y="150174"/>
                </a:lnTo>
                <a:lnTo>
                  <a:pt x="220459" y="212374"/>
                </a:lnTo>
                <a:lnTo>
                  <a:pt x="62204" y="212374"/>
                </a:lnTo>
                <a:lnTo>
                  <a:pt x="0" y="150174"/>
                </a:lnTo>
                <a:lnTo>
                  <a:pt x="0" y="62199"/>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188" name="Google Shape;188;p21"/>
          <p:cNvPicPr preferRelativeResize="0"/>
          <p:nvPr/>
        </p:nvPicPr>
        <p:blipFill rotWithShape="1">
          <a:blip r:embed="rId3">
            <a:alphaModFix/>
          </a:blip>
          <a:srcRect b="0" l="0" r="0" t="0"/>
          <a:stretch/>
        </p:blipFill>
        <p:spPr>
          <a:xfrm>
            <a:off x="1071563" y="4098131"/>
            <a:ext cx="105965" cy="105965"/>
          </a:xfrm>
          <a:prstGeom prst="rect">
            <a:avLst/>
          </a:prstGeom>
          <a:noFill/>
          <a:ln>
            <a:noFill/>
          </a:ln>
        </p:spPr>
      </p:pic>
      <p:sp>
        <p:nvSpPr>
          <p:cNvPr id="189" name="Google Shape;189;p21"/>
          <p:cNvSpPr/>
          <p:nvPr/>
        </p:nvSpPr>
        <p:spPr>
          <a:xfrm>
            <a:off x="802481" y="4656534"/>
            <a:ext cx="211699" cy="159544"/>
          </a:xfrm>
          <a:custGeom>
            <a:rect b="b" l="l" r="r" t="t"/>
            <a:pathLst>
              <a:path extrusionOk="0" h="212725" w="283209">
                <a:moveTo>
                  <a:pt x="282664" y="150174"/>
                </a:moveTo>
                <a:lnTo>
                  <a:pt x="220459" y="212374"/>
                </a:lnTo>
                <a:lnTo>
                  <a:pt x="62204" y="212374"/>
                </a:lnTo>
                <a:lnTo>
                  <a:pt x="0" y="150174"/>
                </a:lnTo>
                <a:lnTo>
                  <a:pt x="0" y="62199"/>
                </a:lnTo>
                <a:lnTo>
                  <a:pt x="62204" y="0"/>
                </a:lnTo>
                <a:lnTo>
                  <a:pt x="220459" y="0"/>
                </a:lnTo>
                <a:lnTo>
                  <a:pt x="282664" y="62199"/>
                </a:lnTo>
                <a:lnTo>
                  <a:pt x="282664" y="15017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190" name="Google Shape;190;p21"/>
          <p:cNvSpPr/>
          <p:nvPr/>
        </p:nvSpPr>
        <p:spPr>
          <a:xfrm>
            <a:off x="821531" y="2528888"/>
            <a:ext cx="215264" cy="192713"/>
          </a:xfrm>
          <a:custGeom>
            <a:rect b="b" l="l" r="r" t="t"/>
            <a:pathLst>
              <a:path extrusionOk="0" h="257810" w="287019">
                <a:moveTo>
                  <a:pt x="286926" y="257599"/>
                </a:moveTo>
                <a:lnTo>
                  <a:pt x="0" y="257599"/>
                </a:lnTo>
                <a:lnTo>
                  <a:pt x="143464" y="0"/>
                </a:lnTo>
                <a:lnTo>
                  <a:pt x="286926"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grpSp>
        <p:nvGrpSpPr>
          <p:cNvPr id="191" name="Google Shape;191;p21"/>
          <p:cNvGrpSpPr/>
          <p:nvPr/>
        </p:nvGrpSpPr>
        <p:grpSpPr>
          <a:xfrm>
            <a:off x="607241" y="833437"/>
            <a:ext cx="92709" cy="423631"/>
            <a:chOff x="810178" y="1110537"/>
            <a:chExt cx="122972" cy="564841"/>
          </a:xfrm>
        </p:grpSpPr>
        <p:sp>
          <p:nvSpPr>
            <p:cNvPr id="192" name="Google Shape;192;p21"/>
            <p:cNvSpPr/>
            <p:nvPr/>
          </p:nvSpPr>
          <p:spPr>
            <a:xfrm>
              <a:off x="871663" y="1110537"/>
              <a:ext cx="0" cy="421005"/>
            </a:xfrm>
            <a:custGeom>
              <a:rect b="b" l="l" r="r" t="t"/>
              <a:pathLst>
                <a:path extrusionOk="0" h="421005" w="120000">
                  <a:moveTo>
                    <a:pt x="0" y="0"/>
                  </a:moveTo>
                  <a:lnTo>
                    <a:pt x="0" y="420879"/>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193" name="Google Shape;193;p21"/>
            <p:cNvPicPr preferRelativeResize="0"/>
            <p:nvPr/>
          </p:nvPicPr>
          <p:blipFill rotWithShape="1">
            <a:blip r:embed="rId4">
              <a:alphaModFix/>
            </a:blip>
            <a:srcRect b="0" l="0" r="0" t="0"/>
            <a:stretch/>
          </p:blipFill>
          <p:spPr>
            <a:xfrm>
              <a:off x="810178" y="1517129"/>
              <a:ext cx="122972" cy="158249"/>
            </a:xfrm>
            <a:prstGeom prst="rect">
              <a:avLst/>
            </a:prstGeom>
            <a:noFill/>
            <a:ln>
              <a:noFill/>
            </a:ln>
          </p:spPr>
        </p:pic>
      </p:grpSp>
      <p:grpSp>
        <p:nvGrpSpPr>
          <p:cNvPr id="194" name="Google Shape;194;p21"/>
          <p:cNvGrpSpPr/>
          <p:nvPr/>
        </p:nvGrpSpPr>
        <p:grpSpPr>
          <a:xfrm>
            <a:off x="1110894" y="3669335"/>
            <a:ext cx="92709" cy="368939"/>
            <a:chOff x="1481904" y="4892102"/>
            <a:chExt cx="122972" cy="492576"/>
          </a:xfrm>
        </p:grpSpPr>
        <p:sp>
          <p:nvSpPr>
            <p:cNvPr id="195" name="Google Shape;195;p21"/>
            <p:cNvSpPr/>
            <p:nvPr/>
          </p:nvSpPr>
          <p:spPr>
            <a:xfrm>
              <a:off x="1543389" y="5036064"/>
              <a:ext cx="0" cy="348614"/>
            </a:xfrm>
            <a:custGeom>
              <a:rect b="b" l="l" r="r" t="t"/>
              <a:pathLst>
                <a:path extrusionOk="0" h="348614" w="120000">
                  <a:moveTo>
                    <a:pt x="0" y="348374"/>
                  </a:moveTo>
                  <a:lnTo>
                    <a:pt x="0"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196" name="Google Shape;196;p21"/>
            <p:cNvPicPr preferRelativeResize="0"/>
            <p:nvPr/>
          </p:nvPicPr>
          <p:blipFill rotWithShape="1">
            <a:blip r:embed="rId5">
              <a:alphaModFix/>
            </a:blip>
            <a:srcRect b="0" l="0" r="0" t="0"/>
            <a:stretch/>
          </p:blipFill>
          <p:spPr>
            <a:xfrm>
              <a:off x="1481904" y="4892102"/>
              <a:ext cx="122972" cy="158249"/>
            </a:xfrm>
            <a:prstGeom prst="rect">
              <a:avLst/>
            </a:prstGeom>
            <a:noFill/>
            <a:ln>
              <a:noFill/>
            </a:ln>
          </p:spPr>
        </p:pic>
      </p:grpSp>
      <p:sp>
        <p:nvSpPr>
          <p:cNvPr id="197" name="Google Shape;197;p21"/>
          <p:cNvSpPr/>
          <p:nvPr/>
        </p:nvSpPr>
        <p:spPr>
          <a:xfrm>
            <a:off x="826294" y="509588"/>
            <a:ext cx="215264" cy="192712"/>
          </a:xfrm>
          <a:custGeom>
            <a:rect b="b" l="l" r="r" t="t"/>
            <a:pathLst>
              <a:path extrusionOk="0" h="257809" w="287019">
                <a:moveTo>
                  <a:pt x="286926" y="257599"/>
                </a:moveTo>
                <a:lnTo>
                  <a:pt x="0" y="257599"/>
                </a:lnTo>
                <a:lnTo>
                  <a:pt x="143464" y="0"/>
                </a:lnTo>
                <a:lnTo>
                  <a:pt x="286926"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198" name="Google Shape;198;p21"/>
          <p:cNvSpPr/>
          <p:nvPr/>
        </p:nvSpPr>
        <p:spPr>
          <a:xfrm>
            <a:off x="802481" y="2967038"/>
            <a:ext cx="215264" cy="192713"/>
          </a:xfrm>
          <a:custGeom>
            <a:rect b="b" l="l" r="r" t="t"/>
            <a:pathLst>
              <a:path extrusionOk="0" h="257810" w="287019">
                <a:moveTo>
                  <a:pt x="286926" y="257599"/>
                </a:moveTo>
                <a:lnTo>
                  <a:pt x="0" y="257599"/>
                </a:lnTo>
                <a:lnTo>
                  <a:pt x="143462" y="0"/>
                </a:lnTo>
                <a:lnTo>
                  <a:pt x="286926"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199" name="Google Shape;199;p21"/>
          <p:cNvSpPr/>
          <p:nvPr/>
        </p:nvSpPr>
        <p:spPr>
          <a:xfrm>
            <a:off x="809625" y="3843338"/>
            <a:ext cx="215264" cy="192713"/>
          </a:xfrm>
          <a:custGeom>
            <a:rect b="b" l="l" r="r" t="t"/>
            <a:pathLst>
              <a:path extrusionOk="0" h="257810" w="287019">
                <a:moveTo>
                  <a:pt x="286926" y="257599"/>
                </a:moveTo>
                <a:lnTo>
                  <a:pt x="0" y="257599"/>
                </a:lnTo>
                <a:lnTo>
                  <a:pt x="143462" y="0"/>
                </a:lnTo>
                <a:lnTo>
                  <a:pt x="286926"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00" name="Google Shape;200;p21"/>
          <p:cNvSpPr/>
          <p:nvPr/>
        </p:nvSpPr>
        <p:spPr>
          <a:xfrm>
            <a:off x="813196" y="3405188"/>
            <a:ext cx="214547" cy="192713"/>
          </a:xfrm>
          <a:custGeom>
            <a:rect b="b" l="l" r="r" t="t"/>
            <a:pathLst>
              <a:path extrusionOk="0" h="257810" w="287019">
                <a:moveTo>
                  <a:pt x="286926" y="257599"/>
                </a:moveTo>
                <a:lnTo>
                  <a:pt x="0" y="257599"/>
                </a:lnTo>
                <a:lnTo>
                  <a:pt x="143462" y="0"/>
                </a:lnTo>
                <a:lnTo>
                  <a:pt x="286926"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01" name="Google Shape;201;p21"/>
          <p:cNvSpPr/>
          <p:nvPr/>
        </p:nvSpPr>
        <p:spPr>
          <a:xfrm>
            <a:off x="514350" y="622697"/>
            <a:ext cx="213115" cy="159544"/>
          </a:xfrm>
          <a:custGeom>
            <a:rect b="b" l="l" r="r" t="t"/>
            <a:pathLst>
              <a:path extrusionOk="0" h="212725" w="283209">
                <a:moveTo>
                  <a:pt x="0" y="62204"/>
                </a:moveTo>
                <a:lnTo>
                  <a:pt x="62204" y="0"/>
                </a:lnTo>
                <a:lnTo>
                  <a:pt x="220462" y="0"/>
                </a:lnTo>
                <a:lnTo>
                  <a:pt x="282664" y="62204"/>
                </a:lnTo>
                <a:lnTo>
                  <a:pt x="282664" y="150174"/>
                </a:lnTo>
                <a:lnTo>
                  <a:pt x="220462" y="212379"/>
                </a:lnTo>
                <a:lnTo>
                  <a:pt x="62204" y="212379"/>
                </a:lnTo>
                <a:lnTo>
                  <a:pt x="0" y="150174"/>
                </a:lnTo>
                <a:lnTo>
                  <a:pt x="0" y="6220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202" name="Google Shape;202;p21"/>
          <p:cNvPicPr preferRelativeResize="0"/>
          <p:nvPr/>
        </p:nvPicPr>
        <p:blipFill rotWithShape="1">
          <a:blip r:embed="rId3">
            <a:alphaModFix/>
          </a:blip>
          <a:srcRect b="0" l="0" r="0" t="0"/>
          <a:stretch/>
        </p:blipFill>
        <p:spPr>
          <a:xfrm>
            <a:off x="461963" y="833438"/>
            <a:ext cx="105965" cy="104775"/>
          </a:xfrm>
          <a:prstGeom prst="rect">
            <a:avLst/>
          </a:prstGeom>
          <a:noFill/>
          <a:ln>
            <a:noFill/>
          </a:ln>
        </p:spPr>
      </p:pic>
      <p:sp>
        <p:nvSpPr>
          <p:cNvPr id="203" name="Google Shape;203;p21"/>
          <p:cNvSpPr/>
          <p:nvPr/>
        </p:nvSpPr>
        <p:spPr>
          <a:xfrm>
            <a:off x="2545556" y="4377928"/>
            <a:ext cx="211699" cy="159544"/>
          </a:xfrm>
          <a:custGeom>
            <a:rect b="b" l="l" r="r" t="t"/>
            <a:pathLst>
              <a:path extrusionOk="0" h="212725" w="283210">
                <a:moveTo>
                  <a:pt x="0" y="62199"/>
                </a:moveTo>
                <a:lnTo>
                  <a:pt x="62224" y="0"/>
                </a:lnTo>
                <a:lnTo>
                  <a:pt x="220474" y="0"/>
                </a:lnTo>
                <a:lnTo>
                  <a:pt x="282674" y="62199"/>
                </a:lnTo>
                <a:lnTo>
                  <a:pt x="282674" y="150174"/>
                </a:lnTo>
                <a:lnTo>
                  <a:pt x="220474" y="212374"/>
                </a:lnTo>
                <a:lnTo>
                  <a:pt x="62224" y="212374"/>
                </a:lnTo>
                <a:lnTo>
                  <a:pt x="0" y="150174"/>
                </a:lnTo>
                <a:lnTo>
                  <a:pt x="0" y="62199"/>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04" name="Google Shape;204;p21"/>
          <p:cNvSpPr/>
          <p:nvPr/>
        </p:nvSpPr>
        <p:spPr>
          <a:xfrm>
            <a:off x="2552700" y="4127897"/>
            <a:ext cx="211699" cy="159544"/>
          </a:xfrm>
          <a:custGeom>
            <a:rect b="b" l="l" r="r" t="t"/>
            <a:pathLst>
              <a:path extrusionOk="0" h="212725" w="283210">
                <a:moveTo>
                  <a:pt x="0" y="62199"/>
                </a:moveTo>
                <a:lnTo>
                  <a:pt x="62199" y="0"/>
                </a:lnTo>
                <a:lnTo>
                  <a:pt x="220474" y="0"/>
                </a:lnTo>
                <a:lnTo>
                  <a:pt x="282674" y="62199"/>
                </a:lnTo>
                <a:lnTo>
                  <a:pt x="282674" y="150174"/>
                </a:lnTo>
                <a:lnTo>
                  <a:pt x="220474" y="212374"/>
                </a:lnTo>
                <a:lnTo>
                  <a:pt x="62199" y="212374"/>
                </a:lnTo>
                <a:lnTo>
                  <a:pt x="0" y="150174"/>
                </a:lnTo>
                <a:lnTo>
                  <a:pt x="0" y="62199"/>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205" name="Google Shape;205;p21"/>
          <p:cNvPicPr preferRelativeResize="0"/>
          <p:nvPr/>
        </p:nvPicPr>
        <p:blipFill rotWithShape="1">
          <a:blip r:embed="rId3">
            <a:alphaModFix/>
          </a:blip>
          <a:srcRect b="0" l="0" r="0" t="0"/>
          <a:stretch/>
        </p:blipFill>
        <p:spPr>
          <a:xfrm>
            <a:off x="2811065" y="4098131"/>
            <a:ext cx="107156" cy="105965"/>
          </a:xfrm>
          <a:prstGeom prst="rect">
            <a:avLst/>
          </a:prstGeom>
          <a:noFill/>
          <a:ln>
            <a:noFill/>
          </a:ln>
        </p:spPr>
      </p:pic>
      <p:sp>
        <p:nvSpPr>
          <p:cNvPr id="206" name="Google Shape;206;p21"/>
          <p:cNvSpPr/>
          <p:nvPr/>
        </p:nvSpPr>
        <p:spPr>
          <a:xfrm>
            <a:off x="2541984" y="4656534"/>
            <a:ext cx="213116" cy="159544"/>
          </a:xfrm>
          <a:custGeom>
            <a:rect b="b" l="l" r="r" t="t"/>
            <a:pathLst>
              <a:path extrusionOk="0" h="212725" w="283210">
                <a:moveTo>
                  <a:pt x="282674" y="150174"/>
                </a:moveTo>
                <a:lnTo>
                  <a:pt x="220449" y="212374"/>
                </a:lnTo>
                <a:lnTo>
                  <a:pt x="62199" y="212374"/>
                </a:lnTo>
                <a:lnTo>
                  <a:pt x="0" y="150174"/>
                </a:lnTo>
                <a:lnTo>
                  <a:pt x="0" y="62199"/>
                </a:lnTo>
                <a:lnTo>
                  <a:pt x="62199" y="0"/>
                </a:lnTo>
                <a:lnTo>
                  <a:pt x="220449" y="0"/>
                </a:lnTo>
                <a:lnTo>
                  <a:pt x="282674" y="62199"/>
                </a:lnTo>
                <a:lnTo>
                  <a:pt x="282674" y="15017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07" name="Google Shape;207;p21"/>
          <p:cNvSpPr/>
          <p:nvPr/>
        </p:nvSpPr>
        <p:spPr>
          <a:xfrm>
            <a:off x="2561034" y="2528888"/>
            <a:ext cx="215265" cy="192713"/>
          </a:xfrm>
          <a:custGeom>
            <a:rect b="b" l="l" r="r" t="t"/>
            <a:pathLst>
              <a:path extrusionOk="0" h="257810" w="287020">
                <a:moveTo>
                  <a:pt x="286949" y="257599"/>
                </a:moveTo>
                <a:lnTo>
                  <a:pt x="0" y="257599"/>
                </a:lnTo>
                <a:lnTo>
                  <a:pt x="143474" y="0"/>
                </a:lnTo>
                <a:lnTo>
                  <a:pt x="286949"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grpSp>
        <p:nvGrpSpPr>
          <p:cNvPr id="208" name="Google Shape;208;p21"/>
          <p:cNvGrpSpPr/>
          <p:nvPr/>
        </p:nvGrpSpPr>
        <p:grpSpPr>
          <a:xfrm>
            <a:off x="2347900" y="833437"/>
            <a:ext cx="91517" cy="423631"/>
            <a:chOff x="3129931" y="1110537"/>
            <a:chExt cx="122974" cy="564841"/>
          </a:xfrm>
        </p:grpSpPr>
        <p:sp>
          <p:nvSpPr>
            <p:cNvPr id="209" name="Google Shape;209;p21"/>
            <p:cNvSpPr/>
            <p:nvPr/>
          </p:nvSpPr>
          <p:spPr>
            <a:xfrm>
              <a:off x="3191418" y="1110537"/>
              <a:ext cx="0" cy="421005"/>
            </a:xfrm>
            <a:custGeom>
              <a:rect b="b" l="l" r="r" t="t"/>
              <a:pathLst>
                <a:path extrusionOk="0" h="421005" w="120000">
                  <a:moveTo>
                    <a:pt x="0" y="0"/>
                  </a:moveTo>
                  <a:lnTo>
                    <a:pt x="0" y="420879"/>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210" name="Google Shape;210;p21"/>
            <p:cNvPicPr preferRelativeResize="0"/>
            <p:nvPr/>
          </p:nvPicPr>
          <p:blipFill rotWithShape="1">
            <a:blip r:embed="rId4">
              <a:alphaModFix/>
            </a:blip>
            <a:srcRect b="0" l="0" r="0" t="0"/>
            <a:stretch/>
          </p:blipFill>
          <p:spPr>
            <a:xfrm>
              <a:off x="3129931" y="1517129"/>
              <a:ext cx="122974" cy="158249"/>
            </a:xfrm>
            <a:prstGeom prst="rect">
              <a:avLst/>
            </a:prstGeom>
            <a:noFill/>
            <a:ln>
              <a:noFill/>
            </a:ln>
          </p:spPr>
        </p:pic>
      </p:grpSp>
      <p:grpSp>
        <p:nvGrpSpPr>
          <p:cNvPr id="211" name="Google Shape;211;p21"/>
          <p:cNvGrpSpPr/>
          <p:nvPr/>
        </p:nvGrpSpPr>
        <p:grpSpPr>
          <a:xfrm>
            <a:off x="2851531" y="3669335"/>
            <a:ext cx="91517" cy="368939"/>
            <a:chOff x="3801654" y="4892102"/>
            <a:chExt cx="122974" cy="492576"/>
          </a:xfrm>
        </p:grpSpPr>
        <p:sp>
          <p:nvSpPr>
            <p:cNvPr id="212" name="Google Shape;212;p21"/>
            <p:cNvSpPr/>
            <p:nvPr/>
          </p:nvSpPr>
          <p:spPr>
            <a:xfrm>
              <a:off x="3863142" y="5036064"/>
              <a:ext cx="0" cy="348614"/>
            </a:xfrm>
            <a:custGeom>
              <a:rect b="b" l="l" r="r" t="t"/>
              <a:pathLst>
                <a:path extrusionOk="0" h="348614" w="120000">
                  <a:moveTo>
                    <a:pt x="0" y="348374"/>
                  </a:moveTo>
                  <a:lnTo>
                    <a:pt x="0"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213" name="Google Shape;213;p21"/>
            <p:cNvPicPr preferRelativeResize="0"/>
            <p:nvPr/>
          </p:nvPicPr>
          <p:blipFill rotWithShape="1">
            <a:blip r:embed="rId5">
              <a:alphaModFix/>
            </a:blip>
            <a:srcRect b="0" l="0" r="0" t="0"/>
            <a:stretch/>
          </p:blipFill>
          <p:spPr>
            <a:xfrm>
              <a:off x="3801654" y="4892102"/>
              <a:ext cx="122974" cy="158249"/>
            </a:xfrm>
            <a:prstGeom prst="rect">
              <a:avLst/>
            </a:prstGeom>
            <a:noFill/>
            <a:ln>
              <a:noFill/>
            </a:ln>
          </p:spPr>
        </p:pic>
      </p:grpSp>
      <p:sp>
        <p:nvSpPr>
          <p:cNvPr id="214" name="Google Shape;214;p21"/>
          <p:cNvSpPr/>
          <p:nvPr/>
        </p:nvSpPr>
        <p:spPr>
          <a:xfrm>
            <a:off x="2565797" y="509588"/>
            <a:ext cx="215265" cy="192712"/>
          </a:xfrm>
          <a:custGeom>
            <a:rect b="b" l="l" r="r" t="t"/>
            <a:pathLst>
              <a:path extrusionOk="0" h="257809" w="287020">
                <a:moveTo>
                  <a:pt x="286924" y="257599"/>
                </a:moveTo>
                <a:lnTo>
                  <a:pt x="0" y="257599"/>
                </a:lnTo>
                <a:lnTo>
                  <a:pt x="143449" y="0"/>
                </a:lnTo>
                <a:lnTo>
                  <a:pt x="286924"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15" name="Google Shape;215;p21"/>
          <p:cNvSpPr/>
          <p:nvPr/>
        </p:nvSpPr>
        <p:spPr>
          <a:xfrm>
            <a:off x="2541984" y="2967038"/>
            <a:ext cx="215265" cy="192713"/>
          </a:xfrm>
          <a:custGeom>
            <a:rect b="b" l="l" r="r" t="t"/>
            <a:pathLst>
              <a:path extrusionOk="0" h="257810" w="287020">
                <a:moveTo>
                  <a:pt x="286924" y="257599"/>
                </a:moveTo>
                <a:lnTo>
                  <a:pt x="0" y="257599"/>
                </a:lnTo>
                <a:lnTo>
                  <a:pt x="143449" y="0"/>
                </a:lnTo>
                <a:lnTo>
                  <a:pt x="286924"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16" name="Google Shape;216;p21"/>
          <p:cNvSpPr/>
          <p:nvPr/>
        </p:nvSpPr>
        <p:spPr>
          <a:xfrm>
            <a:off x="2549128" y="3843338"/>
            <a:ext cx="215265" cy="192713"/>
          </a:xfrm>
          <a:custGeom>
            <a:rect b="b" l="l" r="r" t="t"/>
            <a:pathLst>
              <a:path extrusionOk="0" h="257810" w="287020">
                <a:moveTo>
                  <a:pt x="286924" y="257599"/>
                </a:moveTo>
                <a:lnTo>
                  <a:pt x="0" y="257599"/>
                </a:lnTo>
                <a:lnTo>
                  <a:pt x="143449" y="0"/>
                </a:lnTo>
                <a:lnTo>
                  <a:pt x="286924"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17" name="Google Shape;217;p21"/>
          <p:cNvSpPr/>
          <p:nvPr/>
        </p:nvSpPr>
        <p:spPr>
          <a:xfrm>
            <a:off x="2552700" y="3405188"/>
            <a:ext cx="215265" cy="192713"/>
          </a:xfrm>
          <a:custGeom>
            <a:rect b="b" l="l" r="r" t="t"/>
            <a:pathLst>
              <a:path extrusionOk="0" h="257810" w="287020">
                <a:moveTo>
                  <a:pt x="286924" y="257599"/>
                </a:moveTo>
                <a:lnTo>
                  <a:pt x="0" y="257599"/>
                </a:lnTo>
                <a:lnTo>
                  <a:pt x="143474" y="0"/>
                </a:lnTo>
                <a:lnTo>
                  <a:pt x="286924"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18" name="Google Shape;218;p21"/>
          <p:cNvSpPr/>
          <p:nvPr/>
        </p:nvSpPr>
        <p:spPr>
          <a:xfrm>
            <a:off x="2255044" y="622697"/>
            <a:ext cx="211699" cy="159544"/>
          </a:xfrm>
          <a:custGeom>
            <a:rect b="b" l="l" r="r" t="t"/>
            <a:pathLst>
              <a:path extrusionOk="0" h="212725" w="283210">
                <a:moveTo>
                  <a:pt x="0" y="62204"/>
                </a:moveTo>
                <a:lnTo>
                  <a:pt x="62199" y="0"/>
                </a:lnTo>
                <a:lnTo>
                  <a:pt x="220449" y="0"/>
                </a:lnTo>
                <a:lnTo>
                  <a:pt x="282649" y="62204"/>
                </a:lnTo>
                <a:lnTo>
                  <a:pt x="282649" y="150174"/>
                </a:lnTo>
                <a:lnTo>
                  <a:pt x="220449" y="212379"/>
                </a:lnTo>
                <a:lnTo>
                  <a:pt x="62199" y="212379"/>
                </a:lnTo>
                <a:lnTo>
                  <a:pt x="0" y="150174"/>
                </a:lnTo>
                <a:lnTo>
                  <a:pt x="0" y="6220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219" name="Google Shape;219;p21"/>
          <p:cNvPicPr preferRelativeResize="0"/>
          <p:nvPr/>
        </p:nvPicPr>
        <p:blipFill rotWithShape="1">
          <a:blip r:embed="rId3">
            <a:alphaModFix/>
          </a:blip>
          <a:srcRect b="0" l="0" r="0" t="0"/>
          <a:stretch/>
        </p:blipFill>
        <p:spPr>
          <a:xfrm>
            <a:off x="2201465" y="833438"/>
            <a:ext cx="105965" cy="104775"/>
          </a:xfrm>
          <a:prstGeom prst="rect">
            <a:avLst/>
          </a:prstGeom>
          <a:noFill/>
          <a:ln>
            <a:noFill/>
          </a:ln>
        </p:spPr>
      </p:pic>
      <p:sp>
        <p:nvSpPr>
          <p:cNvPr id="220" name="Google Shape;220;p21"/>
          <p:cNvSpPr/>
          <p:nvPr/>
        </p:nvSpPr>
        <p:spPr>
          <a:xfrm>
            <a:off x="4175522" y="4377928"/>
            <a:ext cx="213116" cy="159544"/>
          </a:xfrm>
          <a:custGeom>
            <a:rect b="b" l="l" r="r" t="t"/>
            <a:pathLst>
              <a:path extrusionOk="0" h="212725" w="283210">
                <a:moveTo>
                  <a:pt x="0" y="62199"/>
                </a:moveTo>
                <a:lnTo>
                  <a:pt x="62199" y="0"/>
                </a:lnTo>
                <a:lnTo>
                  <a:pt x="220474" y="0"/>
                </a:lnTo>
                <a:lnTo>
                  <a:pt x="282674" y="62199"/>
                </a:lnTo>
                <a:lnTo>
                  <a:pt x="282674" y="150174"/>
                </a:lnTo>
                <a:lnTo>
                  <a:pt x="220474" y="212374"/>
                </a:lnTo>
                <a:lnTo>
                  <a:pt x="62199" y="212374"/>
                </a:lnTo>
                <a:lnTo>
                  <a:pt x="0" y="150174"/>
                </a:lnTo>
                <a:lnTo>
                  <a:pt x="0" y="62199"/>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21" name="Google Shape;221;p21"/>
          <p:cNvSpPr/>
          <p:nvPr/>
        </p:nvSpPr>
        <p:spPr>
          <a:xfrm>
            <a:off x="4182665" y="4127897"/>
            <a:ext cx="213116" cy="159544"/>
          </a:xfrm>
          <a:custGeom>
            <a:rect b="b" l="l" r="r" t="t"/>
            <a:pathLst>
              <a:path extrusionOk="0" h="212725" w="283210">
                <a:moveTo>
                  <a:pt x="0" y="62199"/>
                </a:moveTo>
                <a:lnTo>
                  <a:pt x="62199" y="0"/>
                </a:lnTo>
                <a:lnTo>
                  <a:pt x="220449" y="0"/>
                </a:lnTo>
                <a:lnTo>
                  <a:pt x="282674" y="62199"/>
                </a:lnTo>
                <a:lnTo>
                  <a:pt x="282674" y="150174"/>
                </a:lnTo>
                <a:lnTo>
                  <a:pt x="220449" y="212374"/>
                </a:lnTo>
                <a:lnTo>
                  <a:pt x="62199" y="212374"/>
                </a:lnTo>
                <a:lnTo>
                  <a:pt x="0" y="150174"/>
                </a:lnTo>
                <a:lnTo>
                  <a:pt x="0" y="62199"/>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222" name="Google Shape;222;p21"/>
          <p:cNvPicPr preferRelativeResize="0"/>
          <p:nvPr/>
        </p:nvPicPr>
        <p:blipFill rotWithShape="1">
          <a:blip r:embed="rId3">
            <a:alphaModFix/>
          </a:blip>
          <a:srcRect b="0" l="0" r="0" t="0"/>
          <a:stretch/>
        </p:blipFill>
        <p:spPr>
          <a:xfrm>
            <a:off x="4442222" y="4098131"/>
            <a:ext cx="105965" cy="105965"/>
          </a:xfrm>
          <a:prstGeom prst="rect">
            <a:avLst/>
          </a:prstGeom>
          <a:noFill/>
          <a:ln>
            <a:noFill/>
          </a:ln>
        </p:spPr>
      </p:pic>
      <p:sp>
        <p:nvSpPr>
          <p:cNvPr id="223" name="Google Shape;223;p21"/>
          <p:cNvSpPr/>
          <p:nvPr/>
        </p:nvSpPr>
        <p:spPr>
          <a:xfrm>
            <a:off x="4173140" y="4656534"/>
            <a:ext cx="211699" cy="159544"/>
          </a:xfrm>
          <a:custGeom>
            <a:rect b="b" l="l" r="r" t="t"/>
            <a:pathLst>
              <a:path extrusionOk="0" h="212725" w="283210">
                <a:moveTo>
                  <a:pt x="282649" y="150174"/>
                </a:moveTo>
                <a:lnTo>
                  <a:pt x="220449" y="212374"/>
                </a:lnTo>
                <a:lnTo>
                  <a:pt x="62199" y="212374"/>
                </a:lnTo>
                <a:lnTo>
                  <a:pt x="0" y="150174"/>
                </a:lnTo>
                <a:lnTo>
                  <a:pt x="0" y="62199"/>
                </a:lnTo>
                <a:lnTo>
                  <a:pt x="62199" y="0"/>
                </a:lnTo>
                <a:lnTo>
                  <a:pt x="220449" y="0"/>
                </a:lnTo>
                <a:lnTo>
                  <a:pt x="282649" y="62199"/>
                </a:lnTo>
                <a:lnTo>
                  <a:pt x="282649" y="15017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24" name="Google Shape;224;p21"/>
          <p:cNvSpPr/>
          <p:nvPr/>
        </p:nvSpPr>
        <p:spPr>
          <a:xfrm>
            <a:off x="4191000" y="2528888"/>
            <a:ext cx="215265" cy="192713"/>
          </a:xfrm>
          <a:custGeom>
            <a:rect b="b" l="l" r="r" t="t"/>
            <a:pathLst>
              <a:path extrusionOk="0" h="257810" w="287020">
                <a:moveTo>
                  <a:pt x="286924" y="257599"/>
                </a:moveTo>
                <a:lnTo>
                  <a:pt x="0" y="257599"/>
                </a:lnTo>
                <a:lnTo>
                  <a:pt x="143474" y="0"/>
                </a:lnTo>
                <a:lnTo>
                  <a:pt x="286924"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grpSp>
        <p:nvGrpSpPr>
          <p:cNvPr id="225" name="Google Shape;225;p21"/>
          <p:cNvGrpSpPr/>
          <p:nvPr/>
        </p:nvGrpSpPr>
        <p:grpSpPr>
          <a:xfrm>
            <a:off x="3978026" y="833437"/>
            <a:ext cx="92710" cy="423631"/>
            <a:chOff x="5303751" y="1110537"/>
            <a:chExt cx="122974" cy="564841"/>
          </a:xfrm>
        </p:grpSpPr>
        <p:sp>
          <p:nvSpPr>
            <p:cNvPr id="226" name="Google Shape;226;p21"/>
            <p:cNvSpPr/>
            <p:nvPr/>
          </p:nvSpPr>
          <p:spPr>
            <a:xfrm>
              <a:off x="5365239" y="1110537"/>
              <a:ext cx="0" cy="421005"/>
            </a:xfrm>
            <a:custGeom>
              <a:rect b="b" l="l" r="r" t="t"/>
              <a:pathLst>
                <a:path extrusionOk="0" h="421005" w="120000">
                  <a:moveTo>
                    <a:pt x="0" y="0"/>
                  </a:moveTo>
                  <a:lnTo>
                    <a:pt x="0" y="420879"/>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227" name="Google Shape;227;p21"/>
            <p:cNvPicPr preferRelativeResize="0"/>
            <p:nvPr/>
          </p:nvPicPr>
          <p:blipFill rotWithShape="1">
            <a:blip r:embed="rId6">
              <a:alphaModFix/>
            </a:blip>
            <a:srcRect b="0" l="0" r="0" t="0"/>
            <a:stretch/>
          </p:blipFill>
          <p:spPr>
            <a:xfrm>
              <a:off x="5303751" y="1517129"/>
              <a:ext cx="122974" cy="158249"/>
            </a:xfrm>
            <a:prstGeom prst="rect">
              <a:avLst/>
            </a:prstGeom>
            <a:noFill/>
            <a:ln>
              <a:noFill/>
            </a:ln>
          </p:spPr>
        </p:pic>
      </p:grpSp>
      <p:grpSp>
        <p:nvGrpSpPr>
          <p:cNvPr id="228" name="Google Shape;228;p21"/>
          <p:cNvGrpSpPr/>
          <p:nvPr/>
        </p:nvGrpSpPr>
        <p:grpSpPr>
          <a:xfrm>
            <a:off x="4481679" y="3669335"/>
            <a:ext cx="92710" cy="368939"/>
            <a:chOff x="5975475" y="4892102"/>
            <a:chExt cx="122974" cy="492576"/>
          </a:xfrm>
        </p:grpSpPr>
        <p:sp>
          <p:nvSpPr>
            <p:cNvPr id="229" name="Google Shape;229;p21"/>
            <p:cNvSpPr/>
            <p:nvPr/>
          </p:nvSpPr>
          <p:spPr>
            <a:xfrm>
              <a:off x="6036962" y="5036064"/>
              <a:ext cx="0" cy="348614"/>
            </a:xfrm>
            <a:custGeom>
              <a:rect b="b" l="l" r="r" t="t"/>
              <a:pathLst>
                <a:path extrusionOk="0" h="348614" w="120000">
                  <a:moveTo>
                    <a:pt x="0" y="348374"/>
                  </a:moveTo>
                  <a:lnTo>
                    <a:pt x="0" y="0"/>
                  </a:lnTo>
                </a:path>
              </a:pathLst>
            </a:custGeom>
            <a:noFill/>
            <a:ln cap="flat" cmpd="sng" w="28550">
              <a:solidFill>
                <a:srgbClr val="000000"/>
              </a:solidFill>
              <a:prstDash val="solid"/>
              <a:miter lim="800000"/>
              <a:headEnd len="med" w="med" type="none"/>
              <a:tailEnd len="med" w="med"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230" name="Google Shape;230;p21"/>
            <p:cNvPicPr preferRelativeResize="0"/>
            <p:nvPr/>
          </p:nvPicPr>
          <p:blipFill rotWithShape="1">
            <a:blip r:embed="rId5">
              <a:alphaModFix/>
            </a:blip>
            <a:srcRect b="0" l="0" r="0" t="0"/>
            <a:stretch/>
          </p:blipFill>
          <p:spPr>
            <a:xfrm>
              <a:off x="5975475" y="4892102"/>
              <a:ext cx="122974" cy="158249"/>
            </a:xfrm>
            <a:prstGeom prst="rect">
              <a:avLst/>
            </a:prstGeom>
            <a:noFill/>
            <a:ln>
              <a:noFill/>
            </a:ln>
          </p:spPr>
        </p:pic>
      </p:grpSp>
      <p:sp>
        <p:nvSpPr>
          <p:cNvPr id="231" name="Google Shape;231;p21"/>
          <p:cNvSpPr/>
          <p:nvPr/>
        </p:nvSpPr>
        <p:spPr>
          <a:xfrm>
            <a:off x="4195763" y="509588"/>
            <a:ext cx="215265" cy="192712"/>
          </a:xfrm>
          <a:custGeom>
            <a:rect b="b" l="l" r="r" t="t"/>
            <a:pathLst>
              <a:path extrusionOk="0" h="257809" w="287020">
                <a:moveTo>
                  <a:pt x="286924" y="257599"/>
                </a:moveTo>
                <a:lnTo>
                  <a:pt x="0" y="257599"/>
                </a:lnTo>
                <a:lnTo>
                  <a:pt x="143449" y="0"/>
                </a:lnTo>
                <a:lnTo>
                  <a:pt x="286924"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32" name="Google Shape;232;p21"/>
          <p:cNvSpPr/>
          <p:nvPr/>
        </p:nvSpPr>
        <p:spPr>
          <a:xfrm>
            <a:off x="4173140" y="2967038"/>
            <a:ext cx="214547" cy="192713"/>
          </a:xfrm>
          <a:custGeom>
            <a:rect b="b" l="l" r="r" t="t"/>
            <a:pathLst>
              <a:path extrusionOk="0" h="257810" w="287020">
                <a:moveTo>
                  <a:pt x="286924" y="257599"/>
                </a:moveTo>
                <a:lnTo>
                  <a:pt x="0" y="257599"/>
                </a:lnTo>
                <a:lnTo>
                  <a:pt x="143449" y="0"/>
                </a:lnTo>
                <a:lnTo>
                  <a:pt x="286924"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33" name="Google Shape;233;p21"/>
          <p:cNvSpPr/>
          <p:nvPr/>
        </p:nvSpPr>
        <p:spPr>
          <a:xfrm>
            <a:off x="4179094" y="3843338"/>
            <a:ext cx="215265" cy="192713"/>
          </a:xfrm>
          <a:custGeom>
            <a:rect b="b" l="l" r="r" t="t"/>
            <a:pathLst>
              <a:path extrusionOk="0" h="257810" w="287020">
                <a:moveTo>
                  <a:pt x="286949" y="257599"/>
                </a:moveTo>
                <a:lnTo>
                  <a:pt x="0" y="257599"/>
                </a:lnTo>
                <a:lnTo>
                  <a:pt x="143474" y="0"/>
                </a:lnTo>
                <a:lnTo>
                  <a:pt x="286949"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34" name="Google Shape;234;p21"/>
          <p:cNvSpPr/>
          <p:nvPr/>
        </p:nvSpPr>
        <p:spPr>
          <a:xfrm>
            <a:off x="4182665" y="3405188"/>
            <a:ext cx="215265" cy="192713"/>
          </a:xfrm>
          <a:custGeom>
            <a:rect b="b" l="l" r="r" t="t"/>
            <a:pathLst>
              <a:path extrusionOk="0" h="257810" w="287020">
                <a:moveTo>
                  <a:pt x="286924" y="257599"/>
                </a:moveTo>
                <a:lnTo>
                  <a:pt x="0" y="257599"/>
                </a:lnTo>
                <a:lnTo>
                  <a:pt x="143449" y="0"/>
                </a:lnTo>
                <a:lnTo>
                  <a:pt x="286924" y="257599"/>
                </a:lnTo>
                <a:close/>
              </a:path>
            </a:pathLst>
          </a:custGeom>
          <a:solidFill>
            <a:srgbClr val="A5A5A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sp>
        <p:nvSpPr>
          <p:cNvPr id="235" name="Google Shape;235;p21"/>
          <p:cNvSpPr/>
          <p:nvPr/>
        </p:nvSpPr>
        <p:spPr>
          <a:xfrm>
            <a:off x="3885009" y="622697"/>
            <a:ext cx="211699" cy="159544"/>
          </a:xfrm>
          <a:custGeom>
            <a:rect b="b" l="l" r="r" t="t"/>
            <a:pathLst>
              <a:path extrusionOk="0" h="212725" w="283210">
                <a:moveTo>
                  <a:pt x="0" y="62204"/>
                </a:moveTo>
                <a:lnTo>
                  <a:pt x="62199" y="0"/>
                </a:lnTo>
                <a:lnTo>
                  <a:pt x="220474" y="0"/>
                </a:lnTo>
                <a:lnTo>
                  <a:pt x="282674" y="62204"/>
                </a:lnTo>
                <a:lnTo>
                  <a:pt x="282674" y="150174"/>
                </a:lnTo>
                <a:lnTo>
                  <a:pt x="220474" y="212379"/>
                </a:lnTo>
                <a:lnTo>
                  <a:pt x="62199" y="212379"/>
                </a:lnTo>
                <a:lnTo>
                  <a:pt x="0" y="150174"/>
                </a:lnTo>
                <a:lnTo>
                  <a:pt x="0" y="62204"/>
                </a:lnTo>
                <a:close/>
              </a:path>
            </a:pathLst>
          </a:cu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a:solidFill>
                <a:schemeClr val="dk1"/>
              </a:solidFill>
              <a:latin typeface="Arial"/>
              <a:ea typeface="Arial"/>
              <a:cs typeface="Arial"/>
              <a:sym typeface="Arial"/>
            </a:endParaRPr>
          </a:p>
        </p:txBody>
      </p:sp>
      <p:pic>
        <p:nvPicPr>
          <p:cNvPr id="236" name="Google Shape;236;p21"/>
          <p:cNvPicPr preferRelativeResize="0"/>
          <p:nvPr/>
        </p:nvPicPr>
        <p:blipFill rotWithShape="1">
          <a:blip r:embed="rId3">
            <a:alphaModFix/>
          </a:blip>
          <a:srcRect b="0" l="0" r="0" t="0"/>
          <a:stretch/>
        </p:blipFill>
        <p:spPr>
          <a:xfrm>
            <a:off x="3831431" y="833438"/>
            <a:ext cx="107156" cy="10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2"/>
          <p:cNvSpPr/>
          <p:nvPr/>
        </p:nvSpPr>
        <p:spPr>
          <a:xfrm>
            <a:off x="726150" y="452750"/>
            <a:ext cx="4517700" cy="4133100"/>
          </a:xfrm>
          <a:prstGeom prst="rect">
            <a:avLst/>
          </a:prstGeom>
          <a:noFill/>
          <a:ln cap="flat" cmpd="sng" w="19050">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aphicFrame>
        <p:nvGraphicFramePr>
          <p:cNvPr id="242" name="Google Shape;242;p22"/>
          <p:cNvGraphicFramePr/>
          <p:nvPr/>
        </p:nvGraphicFramePr>
        <p:xfrm>
          <a:off x="5952347" y="1100934"/>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2 Cone technical</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E599"/>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Introduce New Dribbling Skills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2 cones per player. Each 3-yards apart. Each player will begin with a ball and will follow coaches instruction on each dribbling skill. Start with foundations.</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Inside/Outside</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Sole Rolles</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Combine these two</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L-Turn</a:t>
                      </a:r>
                      <a:endParaRPr sz="1100">
                        <a:solidFill>
                          <a:srgbClr val="32394D"/>
                        </a:solidFill>
                      </a:endParaRPr>
                    </a:p>
                    <a:p>
                      <a:pPr indent="0" lvl="0" marL="0" marR="0" rtl="0" algn="l">
                        <a:spcBef>
                          <a:spcPts val="0"/>
                        </a:spcBef>
                        <a:spcAft>
                          <a:spcPts val="0"/>
                        </a:spcAft>
                        <a:buClr>
                          <a:srgbClr val="31394D"/>
                        </a:buClr>
                        <a:buSzPts val="800"/>
                        <a:buFont typeface="Arial"/>
                        <a:buNone/>
                      </a:pPr>
                      <a:r>
                        <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Start slow, increase speed once you feel comfortable</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Small touches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sp>
        <p:nvSpPr>
          <p:cNvPr id="243" name="Google Shape;243;p22"/>
          <p:cNvSpPr/>
          <p:nvPr/>
        </p:nvSpPr>
        <p:spPr>
          <a:xfrm>
            <a:off x="2917368" y="17853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44" name="Google Shape;244;p22"/>
          <p:cNvSpPr/>
          <p:nvPr/>
        </p:nvSpPr>
        <p:spPr>
          <a:xfrm>
            <a:off x="4198468" y="17853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45" name="Google Shape;245;p22"/>
          <p:cNvSpPr/>
          <p:nvPr/>
        </p:nvSpPr>
        <p:spPr>
          <a:xfrm>
            <a:off x="3475243" y="17550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46" name="Google Shape;246;p22"/>
          <p:cNvSpPr/>
          <p:nvPr/>
        </p:nvSpPr>
        <p:spPr>
          <a:xfrm>
            <a:off x="4671243" y="18312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47" name="Google Shape;247;p22"/>
          <p:cNvSpPr/>
          <p:nvPr/>
        </p:nvSpPr>
        <p:spPr>
          <a:xfrm>
            <a:off x="1041443" y="249285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48" name="Google Shape;248;p22"/>
          <p:cNvSpPr/>
          <p:nvPr/>
        </p:nvSpPr>
        <p:spPr>
          <a:xfrm>
            <a:off x="1774693" y="17853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49" name="Google Shape;249;p22"/>
          <p:cNvSpPr/>
          <p:nvPr/>
        </p:nvSpPr>
        <p:spPr>
          <a:xfrm>
            <a:off x="2279243" y="17853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50" name="Google Shape;250;p22"/>
          <p:cNvSpPr/>
          <p:nvPr/>
        </p:nvSpPr>
        <p:spPr>
          <a:xfrm>
            <a:off x="1340956" y="2210125"/>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51" name="Google Shape;251;p22"/>
          <p:cNvSpPr/>
          <p:nvPr/>
        </p:nvSpPr>
        <p:spPr>
          <a:xfrm>
            <a:off x="3173921" y="159570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52" name="Google Shape;252;p22"/>
          <p:cNvSpPr/>
          <p:nvPr/>
        </p:nvSpPr>
        <p:spPr>
          <a:xfrm>
            <a:off x="4448646" y="159570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53" name="Google Shape;253;p22"/>
          <p:cNvSpPr/>
          <p:nvPr/>
        </p:nvSpPr>
        <p:spPr>
          <a:xfrm>
            <a:off x="1935796" y="159570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254" name="Google Shape;254;p22"/>
          <p:cNvSpPr/>
          <p:nvPr/>
        </p:nvSpPr>
        <p:spPr>
          <a:xfrm>
            <a:off x="957771" y="215065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descr="Soccer Ball PNG Transparent Image" id="255" name="Google Shape;255;p22"/>
          <p:cNvPicPr preferRelativeResize="0"/>
          <p:nvPr/>
        </p:nvPicPr>
        <p:blipFill rotWithShape="1">
          <a:blip r:embed="rId3">
            <a:alphaModFix/>
          </a:blip>
          <a:srcRect b="0" l="0" r="0" t="0"/>
          <a:stretch/>
        </p:blipFill>
        <p:spPr>
          <a:xfrm>
            <a:off x="3206035" y="1793725"/>
            <a:ext cx="141677" cy="140945"/>
          </a:xfrm>
          <a:prstGeom prst="rect">
            <a:avLst/>
          </a:prstGeom>
          <a:noFill/>
          <a:ln>
            <a:noFill/>
          </a:ln>
        </p:spPr>
      </p:pic>
      <p:pic>
        <p:nvPicPr>
          <p:cNvPr descr="Soccer Ball PNG Transparent Image" id="256" name="Google Shape;256;p22"/>
          <p:cNvPicPr preferRelativeResize="0"/>
          <p:nvPr/>
        </p:nvPicPr>
        <p:blipFill rotWithShape="1">
          <a:blip r:embed="rId3">
            <a:alphaModFix/>
          </a:blip>
          <a:srcRect b="0" l="0" r="0" t="0"/>
          <a:stretch/>
        </p:blipFill>
        <p:spPr>
          <a:xfrm>
            <a:off x="4444585" y="1793725"/>
            <a:ext cx="141677" cy="140945"/>
          </a:xfrm>
          <a:prstGeom prst="rect">
            <a:avLst/>
          </a:prstGeom>
          <a:noFill/>
          <a:ln>
            <a:noFill/>
          </a:ln>
        </p:spPr>
      </p:pic>
      <p:pic>
        <p:nvPicPr>
          <p:cNvPr descr="Soccer Ball PNG Transparent Image" id="257" name="Google Shape;257;p22"/>
          <p:cNvPicPr preferRelativeResize="0"/>
          <p:nvPr/>
        </p:nvPicPr>
        <p:blipFill rotWithShape="1">
          <a:blip r:embed="rId3">
            <a:alphaModFix/>
          </a:blip>
          <a:srcRect b="0" l="0" r="0" t="0"/>
          <a:stretch/>
        </p:blipFill>
        <p:spPr>
          <a:xfrm>
            <a:off x="1986835" y="1793725"/>
            <a:ext cx="141677" cy="140945"/>
          </a:xfrm>
          <a:prstGeom prst="rect">
            <a:avLst/>
          </a:prstGeom>
          <a:noFill/>
          <a:ln>
            <a:noFill/>
          </a:ln>
        </p:spPr>
      </p:pic>
      <p:sp>
        <p:nvSpPr>
          <p:cNvPr id="258" name="Google Shape;258;p22"/>
          <p:cNvSpPr/>
          <p:nvPr/>
        </p:nvSpPr>
        <p:spPr>
          <a:xfrm>
            <a:off x="2864956" y="3200725"/>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59" name="Google Shape;259;p22"/>
          <p:cNvSpPr/>
          <p:nvPr/>
        </p:nvSpPr>
        <p:spPr>
          <a:xfrm>
            <a:off x="3322156" y="3200725"/>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descr="Soccer Ball PNG Transparent Image" id="260" name="Google Shape;260;p22"/>
          <p:cNvPicPr preferRelativeResize="0"/>
          <p:nvPr/>
        </p:nvPicPr>
        <p:blipFill rotWithShape="1">
          <a:blip r:embed="rId3">
            <a:alphaModFix/>
          </a:blip>
          <a:srcRect b="0" l="0" r="0" t="0"/>
          <a:stretch/>
        </p:blipFill>
        <p:spPr>
          <a:xfrm>
            <a:off x="1148635" y="2327125"/>
            <a:ext cx="141677" cy="140945"/>
          </a:xfrm>
          <a:prstGeom prst="rect">
            <a:avLst/>
          </a:prstGeom>
          <a:noFill/>
          <a:ln>
            <a:noFill/>
          </a:ln>
        </p:spPr>
      </p:pic>
      <p:sp>
        <p:nvSpPr>
          <p:cNvPr id="261" name="Google Shape;261;p22"/>
          <p:cNvSpPr txBox="1"/>
          <p:nvPr/>
        </p:nvSpPr>
        <p:spPr>
          <a:xfrm>
            <a:off x="2958222" y="3573748"/>
            <a:ext cx="459000" cy="18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1200" u="none" cap="none" strike="noStrike">
                <a:solidFill>
                  <a:srgbClr val="000000"/>
                </a:solidFill>
                <a:latin typeface="Bebas Neue"/>
                <a:ea typeface="Bebas Neue"/>
                <a:cs typeface="Bebas Neue"/>
                <a:sym typeface="Bebas Neue"/>
              </a:rPr>
              <a:t>Coach</a:t>
            </a:r>
            <a:endParaRPr/>
          </a:p>
        </p:txBody>
      </p:sp>
      <p:pic>
        <p:nvPicPr>
          <p:cNvPr descr="Soccer Ball PNG Transparent Image" id="262" name="Google Shape;262;p22"/>
          <p:cNvPicPr preferRelativeResize="0"/>
          <p:nvPr/>
        </p:nvPicPr>
        <p:blipFill rotWithShape="1">
          <a:blip r:embed="rId3">
            <a:alphaModFix/>
          </a:blip>
          <a:srcRect b="0" l="0" r="0" t="0"/>
          <a:stretch/>
        </p:blipFill>
        <p:spPr>
          <a:xfrm>
            <a:off x="3129835" y="3393925"/>
            <a:ext cx="141677" cy="1409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aphicFrame>
        <p:nvGraphicFramePr>
          <p:cNvPr id="267" name="Google Shape;267;p23"/>
          <p:cNvGraphicFramePr/>
          <p:nvPr/>
        </p:nvGraphicFramePr>
        <p:xfrm>
          <a:off x="5890228" y="482458"/>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b="0" lang="en" sz="1200" u="none" cap="none" strike="noStrike">
                          <a:solidFill>
                            <a:srgbClr val="32394D"/>
                          </a:solidFill>
                          <a:latin typeface="Bebas Neue"/>
                          <a:ea typeface="Bebas Neue"/>
                          <a:cs typeface="Bebas Neue"/>
                          <a:sym typeface="Bebas Neue"/>
                        </a:rPr>
                        <a:t>Technical Dribbling/Passing</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E599"/>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Lot of quick touches, dribbling and passing</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chemeClr val="dk1"/>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chemeClr val="dk1"/>
                        </a:buClr>
                        <a:buSzPts val="800"/>
                        <a:buFont typeface="Arial"/>
                        <a:buNone/>
                      </a:pPr>
                      <a:r>
                        <a:rPr b="0" lang="en" sz="800" u="none" cap="none" strike="noStrike">
                          <a:solidFill>
                            <a:srgbClr val="32394D"/>
                          </a:solidFill>
                          <a:latin typeface="Bebas Neue"/>
                          <a:ea typeface="Bebas Neue"/>
                          <a:cs typeface="Bebas Neue"/>
                          <a:sym typeface="Bebas Neue"/>
                        </a:rPr>
                        <a:t>SETUP:  </a:t>
                      </a:r>
                      <a:r>
                        <a:rPr b="0" lang="en" sz="800" u="none" cap="none" strike="noStrike">
                          <a:solidFill>
                            <a:srgbClr val="32394D"/>
                          </a:solidFill>
                          <a:latin typeface="Times New Roman"/>
                          <a:ea typeface="Times New Roman"/>
                          <a:cs typeface="Times New Roman"/>
                          <a:sym typeface="Times New Roman"/>
                        </a:rPr>
                        <a:t>Set up 8 cones as shown here and have two players in each channel on each side. Players will alternate directions with person in their line. Begin with free dribble</a:t>
                      </a:r>
                      <a:r>
                        <a:rPr lang="en" sz="800">
                          <a:solidFill>
                            <a:srgbClr val="32394D"/>
                          </a:solidFill>
                          <a:latin typeface="Times New Roman"/>
                          <a:ea typeface="Times New Roman"/>
                          <a:cs typeface="Times New Roman"/>
                          <a:sym typeface="Times New Roman"/>
                        </a:rPr>
                        <a:t>.</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Tik Tok dribbling, both ways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Toe tap dribbling, both ways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Inside/outside dribbles to hal</a:t>
                      </a:r>
                      <a:r>
                        <a:rPr lang="en" sz="800">
                          <a:solidFill>
                            <a:srgbClr val="32394D"/>
                          </a:solidFill>
                          <a:latin typeface="Times New Roman"/>
                          <a:ea typeface="Times New Roman"/>
                          <a:cs typeface="Times New Roman"/>
                          <a:sym typeface="Times New Roman"/>
                        </a:rPr>
                        <a:t>f</a:t>
                      </a:r>
                      <a:r>
                        <a:rPr b="0" lang="en" sz="800" u="none" cap="none" strike="noStrike">
                          <a:solidFill>
                            <a:srgbClr val="32394D"/>
                          </a:solidFill>
                          <a:latin typeface="Times New Roman"/>
                          <a:ea typeface="Times New Roman"/>
                          <a:cs typeface="Times New Roman"/>
                          <a:sym typeface="Times New Roman"/>
                        </a:rPr>
                        <a:t>way point</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Laces - speed</a:t>
                      </a:r>
                      <a:endParaRPr b="0" sz="800" u="none" cap="none" strike="noStrike">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R foot 🡪 L foot other direction</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Right foot passing with partner 2-3 yards apart</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Left foot passing </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Turns – L turn, pull back, scissor, inside chop, creative turns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Dribble to first cones, turn and pass to next person</a:t>
                      </a:r>
                      <a:endParaRPr sz="1100">
                        <a:solidFill>
                          <a:srgbClr val="32394D"/>
                        </a:solidFill>
                      </a:endParaRPr>
                    </a:p>
                    <a:p>
                      <a:pPr indent="0" lvl="0" marL="0" marR="0" rtl="0" algn="l">
                        <a:spcBef>
                          <a:spcPts val="0"/>
                        </a:spcBef>
                        <a:spcAft>
                          <a:spcPts val="0"/>
                        </a:spcAft>
                        <a:buClr>
                          <a:schemeClr val="dk1"/>
                        </a:buClr>
                        <a:buSzPts val="800"/>
                        <a:buFont typeface="Arial"/>
                        <a:buNone/>
                      </a:pPr>
                      <a:r>
                        <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Quick touches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Use inside of the foot – NO TOES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Plant foot pointing at target</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Keep the ball close and keep an accurate pass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Exploding into space when turning </a:t>
                      </a:r>
                      <a:endParaRPr sz="1100">
                        <a:solidFill>
                          <a:srgbClr val="32394D"/>
                        </a:solidFill>
                      </a:endParaRPr>
                    </a:p>
                  </a:txBody>
                  <a:tcPr marT="34300" marB="34300" marR="68600" marL="686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268" name="Google Shape;268;p23"/>
          <p:cNvSpPr/>
          <p:nvPr/>
        </p:nvSpPr>
        <p:spPr>
          <a:xfrm rot="5668030">
            <a:off x="1452244" y="4002612"/>
            <a:ext cx="211844" cy="159176"/>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69" name="Google Shape;269;p23"/>
          <p:cNvSpPr/>
          <p:nvPr/>
        </p:nvSpPr>
        <p:spPr>
          <a:xfrm>
            <a:off x="508567" y="345565"/>
            <a:ext cx="5091300" cy="4177200"/>
          </a:xfrm>
          <a:prstGeom prst="rect">
            <a:avLst/>
          </a:prstGeom>
          <a:noFill/>
          <a:ln cap="flat" cmpd="sng" w="19050">
            <a:solidFill>
              <a:schemeClr val="dk1"/>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0" name="Google Shape;270;p23"/>
          <p:cNvSpPr/>
          <p:nvPr/>
        </p:nvSpPr>
        <p:spPr>
          <a:xfrm>
            <a:off x="1470620" y="4270283"/>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Soccer Ball PNG Transparent Image" id="271" name="Google Shape;271;p23"/>
          <p:cNvPicPr preferRelativeResize="0"/>
          <p:nvPr/>
        </p:nvPicPr>
        <p:blipFill rotWithShape="1">
          <a:blip r:embed="rId3">
            <a:alphaModFix/>
          </a:blip>
          <a:srcRect b="0" l="0" r="0" t="0"/>
          <a:stretch/>
        </p:blipFill>
        <p:spPr>
          <a:xfrm>
            <a:off x="1592638" y="793573"/>
            <a:ext cx="106258" cy="105709"/>
          </a:xfrm>
          <a:prstGeom prst="rect">
            <a:avLst/>
          </a:prstGeom>
          <a:noFill/>
          <a:ln>
            <a:noFill/>
          </a:ln>
        </p:spPr>
      </p:pic>
      <p:sp>
        <p:nvSpPr>
          <p:cNvPr id="272" name="Google Shape;272;p23"/>
          <p:cNvSpPr/>
          <p:nvPr/>
        </p:nvSpPr>
        <p:spPr>
          <a:xfrm>
            <a:off x="1583246" y="319701"/>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Soccer Ball PNG Transparent Image" id="273" name="Google Shape;273;p23"/>
          <p:cNvPicPr preferRelativeResize="0"/>
          <p:nvPr/>
        </p:nvPicPr>
        <p:blipFill rotWithShape="1">
          <a:blip r:embed="rId3">
            <a:alphaModFix/>
          </a:blip>
          <a:srcRect b="0" l="0" r="0" t="0"/>
          <a:stretch/>
        </p:blipFill>
        <p:spPr>
          <a:xfrm>
            <a:off x="1530116" y="3891223"/>
            <a:ext cx="106258" cy="105709"/>
          </a:xfrm>
          <a:prstGeom prst="rect">
            <a:avLst/>
          </a:prstGeom>
          <a:noFill/>
          <a:ln>
            <a:noFill/>
          </a:ln>
        </p:spPr>
      </p:pic>
      <p:sp>
        <p:nvSpPr>
          <p:cNvPr id="274" name="Google Shape;274;p23"/>
          <p:cNvSpPr/>
          <p:nvPr/>
        </p:nvSpPr>
        <p:spPr>
          <a:xfrm rot="5400000">
            <a:off x="1569197" y="541212"/>
            <a:ext cx="212100" cy="159300"/>
          </a:xfrm>
          <a:prstGeom prst="octagon">
            <a:avLst>
              <a:gd fmla="val 29289" name="adj"/>
            </a:avLst>
          </a:prstGeom>
          <a:solidFill>
            <a:schemeClr val="lt1"/>
          </a:solidFill>
          <a:ln cap="flat" cmpd="sng" w="95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5" name="Google Shape;275;p23"/>
          <p:cNvSpPr/>
          <p:nvPr/>
        </p:nvSpPr>
        <p:spPr>
          <a:xfrm>
            <a:off x="798112" y="428780"/>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76" name="Google Shape;276;p23"/>
          <p:cNvSpPr/>
          <p:nvPr/>
        </p:nvSpPr>
        <p:spPr>
          <a:xfrm>
            <a:off x="2384381" y="1889054"/>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277" name="Google Shape;277;p23"/>
          <p:cNvCxnSpPr/>
          <p:nvPr/>
        </p:nvCxnSpPr>
        <p:spPr>
          <a:xfrm>
            <a:off x="1654343" y="1142707"/>
            <a:ext cx="0" cy="444000"/>
          </a:xfrm>
          <a:prstGeom prst="straightConnector1">
            <a:avLst/>
          </a:prstGeom>
          <a:noFill/>
          <a:ln cap="flat" cmpd="sng" w="28575">
            <a:solidFill>
              <a:schemeClr val="dk1"/>
            </a:solidFill>
            <a:prstDash val="dot"/>
            <a:miter lim="800000"/>
            <a:headEnd len="sm" w="sm" type="none"/>
            <a:tailEnd len="med" w="med" type="triangle"/>
          </a:ln>
        </p:spPr>
      </p:cxnSp>
      <p:cxnSp>
        <p:nvCxnSpPr>
          <p:cNvPr id="278" name="Google Shape;278;p23"/>
          <p:cNvCxnSpPr/>
          <p:nvPr/>
        </p:nvCxnSpPr>
        <p:spPr>
          <a:xfrm rot="10800000">
            <a:off x="1620914" y="3413454"/>
            <a:ext cx="0" cy="390000"/>
          </a:xfrm>
          <a:prstGeom prst="straightConnector1">
            <a:avLst/>
          </a:prstGeom>
          <a:noFill/>
          <a:ln cap="flat" cmpd="sng" w="28575">
            <a:solidFill>
              <a:schemeClr val="dk1"/>
            </a:solidFill>
            <a:prstDash val="dot"/>
            <a:miter lim="800000"/>
            <a:headEnd len="sm" w="sm" type="none"/>
            <a:tailEnd len="med" w="med" type="triangle"/>
          </a:ln>
        </p:spPr>
      </p:cxnSp>
      <p:grpSp>
        <p:nvGrpSpPr>
          <p:cNvPr id="279" name="Google Shape;279;p23"/>
          <p:cNvGrpSpPr/>
          <p:nvPr/>
        </p:nvGrpSpPr>
        <p:grpSpPr>
          <a:xfrm rot="5400000">
            <a:off x="2359680" y="3066396"/>
            <a:ext cx="1532219" cy="237335"/>
            <a:chOff x="3775809" y="6352154"/>
            <a:chExt cx="1850059" cy="167669"/>
          </a:xfrm>
        </p:grpSpPr>
        <p:grpSp>
          <p:nvGrpSpPr>
            <p:cNvPr id="280" name="Google Shape;280;p23"/>
            <p:cNvGrpSpPr/>
            <p:nvPr/>
          </p:nvGrpSpPr>
          <p:grpSpPr>
            <a:xfrm>
              <a:off x="3777868" y="6419963"/>
              <a:ext cx="1845900" cy="99860"/>
              <a:chOff x="9963491" y="3537374"/>
              <a:chExt cx="1845900" cy="99860"/>
            </a:xfrm>
          </p:grpSpPr>
          <p:cxnSp>
            <p:nvCxnSpPr>
              <p:cNvPr id="281" name="Google Shape;281;p23"/>
              <p:cNvCxnSpPr/>
              <p:nvPr/>
            </p:nvCxnSpPr>
            <p:spPr>
              <a:xfrm>
                <a:off x="10886441" y="2614424"/>
                <a:ext cx="0" cy="1845900"/>
              </a:xfrm>
              <a:prstGeom prst="straightConnector1">
                <a:avLst/>
              </a:prstGeom>
              <a:noFill/>
              <a:ln cap="flat" cmpd="sng" w="9525">
                <a:solidFill>
                  <a:schemeClr val="dk1"/>
                </a:solidFill>
                <a:prstDash val="solid"/>
                <a:miter lim="800000"/>
                <a:headEnd len="sm" w="sm" type="none"/>
                <a:tailEnd len="sm" w="sm" type="none"/>
              </a:ln>
            </p:spPr>
          </p:cxnSp>
          <p:sp>
            <p:nvSpPr>
              <p:cNvPr id="282" name="Google Shape;282;p23"/>
              <p:cNvSpPr txBox="1"/>
              <p:nvPr/>
            </p:nvSpPr>
            <p:spPr>
              <a:xfrm>
                <a:off x="10502352" y="3561034"/>
                <a:ext cx="789600" cy="76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7-10 yd</a:t>
                </a:r>
                <a:endParaRPr sz="1100"/>
              </a:p>
            </p:txBody>
          </p:sp>
        </p:grpSp>
        <p:cxnSp>
          <p:nvCxnSpPr>
            <p:cNvPr id="283" name="Google Shape;283;p23"/>
            <p:cNvCxnSpPr/>
            <p:nvPr/>
          </p:nvCxnSpPr>
          <p:spPr>
            <a:xfrm>
              <a:off x="5623768" y="6352154"/>
              <a:ext cx="2100" cy="139200"/>
            </a:xfrm>
            <a:prstGeom prst="straightConnector1">
              <a:avLst/>
            </a:prstGeom>
            <a:noFill/>
            <a:ln cap="flat" cmpd="sng" w="9525">
              <a:solidFill>
                <a:schemeClr val="dk1"/>
              </a:solidFill>
              <a:prstDash val="solid"/>
              <a:miter lim="800000"/>
              <a:headEnd len="sm" w="sm" type="none"/>
              <a:tailEnd len="sm" w="sm" type="none"/>
            </a:ln>
          </p:spPr>
        </p:cxnSp>
        <p:cxnSp>
          <p:nvCxnSpPr>
            <p:cNvPr id="284" name="Google Shape;284;p23"/>
            <p:cNvCxnSpPr/>
            <p:nvPr/>
          </p:nvCxnSpPr>
          <p:spPr>
            <a:xfrm>
              <a:off x="3775809" y="6352154"/>
              <a:ext cx="2100" cy="139200"/>
            </a:xfrm>
            <a:prstGeom prst="straightConnector1">
              <a:avLst/>
            </a:prstGeom>
            <a:noFill/>
            <a:ln cap="flat" cmpd="sng" w="9525">
              <a:solidFill>
                <a:schemeClr val="dk1"/>
              </a:solidFill>
              <a:prstDash val="solid"/>
              <a:miter lim="800000"/>
              <a:headEnd len="sm" w="sm" type="none"/>
              <a:tailEnd len="sm" w="sm" type="none"/>
            </a:ln>
          </p:spPr>
        </p:cxnSp>
      </p:grpSp>
      <p:sp>
        <p:nvSpPr>
          <p:cNvPr id="285" name="Google Shape;285;p23"/>
          <p:cNvSpPr/>
          <p:nvPr/>
        </p:nvSpPr>
        <p:spPr>
          <a:xfrm>
            <a:off x="2371133" y="427611"/>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86" name="Google Shape;286;p23"/>
          <p:cNvSpPr/>
          <p:nvPr/>
        </p:nvSpPr>
        <p:spPr>
          <a:xfrm>
            <a:off x="795067" y="1889063"/>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87" name="Google Shape;287;p23"/>
          <p:cNvSpPr/>
          <p:nvPr/>
        </p:nvSpPr>
        <p:spPr>
          <a:xfrm>
            <a:off x="2371133" y="3864435"/>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88" name="Google Shape;288;p23"/>
          <p:cNvSpPr/>
          <p:nvPr/>
        </p:nvSpPr>
        <p:spPr>
          <a:xfrm>
            <a:off x="774398" y="3847478"/>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289" name="Google Shape;289;p23"/>
          <p:cNvGrpSpPr/>
          <p:nvPr/>
        </p:nvGrpSpPr>
        <p:grpSpPr>
          <a:xfrm rot="5400000">
            <a:off x="2376827" y="1100389"/>
            <a:ext cx="1532219" cy="237335"/>
            <a:chOff x="3775809" y="6352154"/>
            <a:chExt cx="1850059" cy="167669"/>
          </a:xfrm>
        </p:grpSpPr>
        <p:grpSp>
          <p:nvGrpSpPr>
            <p:cNvPr id="290" name="Google Shape;290;p23"/>
            <p:cNvGrpSpPr/>
            <p:nvPr/>
          </p:nvGrpSpPr>
          <p:grpSpPr>
            <a:xfrm>
              <a:off x="3777868" y="6419963"/>
              <a:ext cx="1845900" cy="99860"/>
              <a:chOff x="9963491" y="3537374"/>
              <a:chExt cx="1845900" cy="99860"/>
            </a:xfrm>
          </p:grpSpPr>
          <p:cxnSp>
            <p:nvCxnSpPr>
              <p:cNvPr id="291" name="Google Shape;291;p23"/>
              <p:cNvCxnSpPr/>
              <p:nvPr/>
            </p:nvCxnSpPr>
            <p:spPr>
              <a:xfrm>
                <a:off x="10886441" y="2614424"/>
                <a:ext cx="0" cy="1845900"/>
              </a:xfrm>
              <a:prstGeom prst="straightConnector1">
                <a:avLst/>
              </a:prstGeom>
              <a:noFill/>
              <a:ln cap="flat" cmpd="sng" w="9525">
                <a:solidFill>
                  <a:schemeClr val="dk1"/>
                </a:solidFill>
                <a:prstDash val="solid"/>
                <a:miter lim="800000"/>
                <a:headEnd len="sm" w="sm" type="none"/>
                <a:tailEnd len="sm" w="sm" type="none"/>
              </a:ln>
            </p:spPr>
          </p:cxnSp>
          <p:sp>
            <p:nvSpPr>
              <p:cNvPr id="292" name="Google Shape;292;p23"/>
              <p:cNvSpPr txBox="1"/>
              <p:nvPr/>
            </p:nvSpPr>
            <p:spPr>
              <a:xfrm>
                <a:off x="10502352" y="3561034"/>
                <a:ext cx="789600" cy="76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7-10 yd</a:t>
                </a:r>
                <a:endParaRPr sz="1100"/>
              </a:p>
            </p:txBody>
          </p:sp>
        </p:grpSp>
        <p:cxnSp>
          <p:nvCxnSpPr>
            <p:cNvPr id="293" name="Google Shape;293;p23"/>
            <p:cNvCxnSpPr/>
            <p:nvPr/>
          </p:nvCxnSpPr>
          <p:spPr>
            <a:xfrm>
              <a:off x="5623768" y="6352154"/>
              <a:ext cx="2100" cy="139200"/>
            </a:xfrm>
            <a:prstGeom prst="straightConnector1">
              <a:avLst/>
            </a:prstGeom>
            <a:noFill/>
            <a:ln cap="flat" cmpd="sng" w="9525">
              <a:solidFill>
                <a:schemeClr val="dk1"/>
              </a:solidFill>
              <a:prstDash val="solid"/>
              <a:miter lim="800000"/>
              <a:headEnd len="sm" w="sm" type="none"/>
              <a:tailEnd len="sm" w="sm" type="none"/>
            </a:ln>
          </p:spPr>
        </p:cxnSp>
        <p:cxnSp>
          <p:nvCxnSpPr>
            <p:cNvPr id="294" name="Google Shape;294;p23"/>
            <p:cNvCxnSpPr/>
            <p:nvPr/>
          </p:nvCxnSpPr>
          <p:spPr>
            <a:xfrm>
              <a:off x="3775809" y="6352154"/>
              <a:ext cx="2100" cy="139200"/>
            </a:xfrm>
            <a:prstGeom prst="straightConnector1">
              <a:avLst/>
            </a:prstGeom>
            <a:noFill/>
            <a:ln cap="flat" cmpd="sng" w="9525">
              <a:solidFill>
                <a:schemeClr val="dk1"/>
              </a:solidFill>
              <a:prstDash val="solid"/>
              <a:miter lim="800000"/>
              <a:headEnd len="sm" w="sm" type="none"/>
              <a:tailEnd len="sm" w="sm" type="none"/>
            </a:ln>
          </p:spPr>
        </p:cxnSp>
      </p:grpSp>
      <p:sp>
        <p:nvSpPr>
          <p:cNvPr id="295" name="Google Shape;295;p23"/>
          <p:cNvSpPr/>
          <p:nvPr/>
        </p:nvSpPr>
        <p:spPr>
          <a:xfrm>
            <a:off x="2384381" y="2331883"/>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96" name="Google Shape;296;p23"/>
          <p:cNvSpPr/>
          <p:nvPr/>
        </p:nvSpPr>
        <p:spPr>
          <a:xfrm>
            <a:off x="801769" y="2334318"/>
            <a:ext cx="215100" cy="193200"/>
          </a:xfrm>
          <a:prstGeom prst="triangle">
            <a:avLst>
              <a:gd fmla="val 50000" name="adj"/>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4"/>
          <p:cNvSpPr/>
          <p:nvPr/>
        </p:nvSpPr>
        <p:spPr>
          <a:xfrm>
            <a:off x="573750" y="447950"/>
            <a:ext cx="4700100" cy="4299900"/>
          </a:xfrm>
          <a:prstGeom prst="rect">
            <a:avLst/>
          </a:prstGeom>
          <a:noFill/>
          <a:ln cap="flat" cmpd="sng" w="19050">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aphicFrame>
        <p:nvGraphicFramePr>
          <p:cNvPr id="302" name="Google Shape;302;p24"/>
          <p:cNvGraphicFramePr/>
          <p:nvPr/>
        </p:nvGraphicFramePr>
        <p:xfrm>
          <a:off x="5911697" y="951796"/>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Technical Dribbling</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E599"/>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Quick controlled touches &amp; Change of direction</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4 cones placed 2.5 yards apart in a single file line. 2-3 players each line. The first player will start by dribbling through the cones, with quick controlled touches. Upon, getting to the end, the player will finish into the mini net.</a:t>
                      </a:r>
                      <a:endParaRPr sz="800">
                        <a:solidFill>
                          <a:srgbClr val="32394D"/>
                        </a:solidFill>
                        <a:latin typeface="Times New Roman"/>
                        <a:ea typeface="Times New Roman"/>
                        <a:cs typeface="Times New Roman"/>
                        <a:sym typeface="Times New Roman"/>
                      </a:endParaRPr>
                    </a:p>
                    <a:p>
                      <a:pPr indent="0" lvl="0" marL="0" marR="0" rtl="0" algn="l">
                        <a:spcBef>
                          <a:spcPts val="0"/>
                        </a:spcBef>
                        <a:spcAft>
                          <a:spcPts val="0"/>
                        </a:spcAft>
                        <a:buClr>
                          <a:srgbClr val="31394D"/>
                        </a:buClr>
                        <a:buSzPts val="800"/>
                        <a:buFont typeface="Arial"/>
                        <a:buNone/>
                      </a:pPr>
                      <a:r>
                        <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R foot / L foot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Tik Toks </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Toe tap dribbling</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b="0" lang="en" sz="800" u="none" cap="none" strike="noStrike">
                          <a:solidFill>
                            <a:srgbClr val="32394D"/>
                          </a:solidFill>
                          <a:latin typeface="Times New Roman"/>
                          <a:ea typeface="Times New Roman"/>
                          <a:cs typeface="Times New Roman"/>
                          <a:sym typeface="Times New Roman"/>
                        </a:rPr>
                        <a:t>Inside/outside dribbles </a:t>
                      </a:r>
                      <a:endParaRPr b="0" sz="800" u="none" cap="none" strike="noStrike">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Make it a race. First team to 5</a:t>
                      </a:r>
                      <a:endParaRPr sz="800">
                        <a:solidFill>
                          <a:srgbClr val="32394D"/>
                        </a:solidFill>
                        <a:latin typeface="Times New Roman"/>
                        <a:ea typeface="Times New Roman"/>
                        <a:cs typeface="Times New Roman"/>
                        <a:sym typeface="Times New Roman"/>
                      </a:endParaRPr>
                    </a:p>
                    <a:p>
                      <a:pPr indent="0" lvl="0" marL="0" marR="0" rtl="0" algn="l">
                        <a:spcBef>
                          <a:spcPts val="0"/>
                        </a:spcBef>
                        <a:spcAft>
                          <a:spcPts val="0"/>
                        </a:spcAft>
                        <a:buClr>
                          <a:srgbClr val="31394D"/>
                        </a:buClr>
                        <a:buSzPts val="800"/>
                        <a:buFont typeface="Arial"/>
                        <a:buNone/>
                      </a:pPr>
                      <a:r>
                        <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u="none" cap="none" strike="noStrike">
                          <a:solidFill>
                            <a:srgbClr val="32394D"/>
                          </a:solidFill>
                          <a:latin typeface="Times New Roman"/>
                          <a:ea typeface="Times New Roman"/>
                          <a:cs typeface="Times New Roman"/>
                          <a:sym typeface="Times New Roman"/>
                        </a:rPr>
                        <a:t>Quick</a:t>
                      </a:r>
                      <a:r>
                        <a:rPr lang="en" sz="800">
                          <a:solidFill>
                            <a:srgbClr val="32394D"/>
                          </a:solidFill>
                          <a:latin typeface="Times New Roman"/>
                          <a:ea typeface="Times New Roman"/>
                          <a:cs typeface="Times New Roman"/>
                          <a:sym typeface="Times New Roman"/>
                        </a:rPr>
                        <a:t>, controlled touches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Technique &gt; Speed</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Head up and eyes looking forward as best you can</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Proper technique when shooting on mini net - inside of the foot</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sp>
        <p:nvSpPr>
          <p:cNvPr id="303" name="Google Shape;303;p24"/>
          <p:cNvSpPr/>
          <p:nvPr/>
        </p:nvSpPr>
        <p:spPr>
          <a:xfrm>
            <a:off x="2219368" y="13159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4" name="Google Shape;304;p24"/>
          <p:cNvSpPr/>
          <p:nvPr/>
        </p:nvSpPr>
        <p:spPr>
          <a:xfrm>
            <a:off x="3209968" y="13159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5" name="Google Shape;305;p24"/>
          <p:cNvSpPr/>
          <p:nvPr/>
        </p:nvSpPr>
        <p:spPr>
          <a:xfrm>
            <a:off x="2219368" y="19255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6" name="Google Shape;306;p24"/>
          <p:cNvSpPr/>
          <p:nvPr/>
        </p:nvSpPr>
        <p:spPr>
          <a:xfrm>
            <a:off x="3209968" y="19255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7" name="Google Shape;307;p24"/>
          <p:cNvSpPr/>
          <p:nvPr/>
        </p:nvSpPr>
        <p:spPr>
          <a:xfrm>
            <a:off x="3209968" y="25351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8" name="Google Shape;308;p24"/>
          <p:cNvSpPr/>
          <p:nvPr/>
        </p:nvSpPr>
        <p:spPr>
          <a:xfrm>
            <a:off x="2219368" y="25351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09" name="Google Shape;309;p24"/>
          <p:cNvSpPr/>
          <p:nvPr/>
        </p:nvSpPr>
        <p:spPr>
          <a:xfrm>
            <a:off x="2219368" y="32971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0" name="Google Shape;310;p24"/>
          <p:cNvSpPr/>
          <p:nvPr/>
        </p:nvSpPr>
        <p:spPr>
          <a:xfrm>
            <a:off x="3209968" y="32971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1" name="Google Shape;311;p24"/>
          <p:cNvSpPr/>
          <p:nvPr/>
        </p:nvSpPr>
        <p:spPr>
          <a:xfrm>
            <a:off x="2134833" y="103644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2" name="Google Shape;312;p24"/>
          <p:cNvSpPr/>
          <p:nvPr/>
        </p:nvSpPr>
        <p:spPr>
          <a:xfrm>
            <a:off x="3201633" y="103644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3" name="Google Shape;313;p24"/>
          <p:cNvSpPr/>
          <p:nvPr/>
        </p:nvSpPr>
        <p:spPr>
          <a:xfrm>
            <a:off x="2116646" y="77690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14" name="Google Shape;314;p24"/>
          <p:cNvSpPr/>
          <p:nvPr/>
        </p:nvSpPr>
        <p:spPr>
          <a:xfrm>
            <a:off x="3183446" y="77690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15" name="Google Shape;315;p24"/>
          <p:cNvSpPr/>
          <p:nvPr/>
        </p:nvSpPr>
        <p:spPr>
          <a:xfrm rot="4762551">
            <a:off x="1830486" y="1626187"/>
            <a:ext cx="938895" cy="474893"/>
          </a:xfrm>
          <a:prstGeom prst="arc">
            <a:avLst>
              <a:gd fmla="val 18531004"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16" name="Google Shape;316;p24"/>
          <p:cNvSpPr/>
          <p:nvPr/>
        </p:nvSpPr>
        <p:spPr>
          <a:xfrm flipH="1" rot="-6036842">
            <a:off x="1874873" y="2287109"/>
            <a:ext cx="750847" cy="462712"/>
          </a:xfrm>
          <a:prstGeom prst="arc">
            <a:avLst>
              <a:gd fmla="val 17297938"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17" name="Google Shape;317;p24"/>
          <p:cNvSpPr/>
          <p:nvPr/>
        </p:nvSpPr>
        <p:spPr>
          <a:xfrm flipH="1" rot="-6036842">
            <a:off x="1874873" y="1067909"/>
            <a:ext cx="750847" cy="462712"/>
          </a:xfrm>
          <a:prstGeom prst="arc">
            <a:avLst>
              <a:gd fmla="val 17297938"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18" name="Google Shape;318;p24"/>
          <p:cNvSpPr/>
          <p:nvPr/>
        </p:nvSpPr>
        <p:spPr>
          <a:xfrm rot="4762551">
            <a:off x="1906686" y="2769187"/>
            <a:ext cx="938895" cy="474893"/>
          </a:xfrm>
          <a:prstGeom prst="arc">
            <a:avLst>
              <a:gd fmla="val 18531004"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pic>
        <p:nvPicPr>
          <p:cNvPr descr="Soccer Ball PNG Transparent Image" id="319" name="Google Shape;319;p24"/>
          <p:cNvPicPr preferRelativeResize="0"/>
          <p:nvPr/>
        </p:nvPicPr>
        <p:blipFill rotWithShape="1">
          <a:blip r:embed="rId3">
            <a:alphaModFix/>
          </a:blip>
          <a:srcRect b="0" l="0" r="0" t="0"/>
          <a:stretch/>
        </p:blipFill>
        <p:spPr>
          <a:xfrm>
            <a:off x="2082735" y="1276138"/>
            <a:ext cx="141677" cy="140945"/>
          </a:xfrm>
          <a:prstGeom prst="rect">
            <a:avLst/>
          </a:prstGeom>
          <a:noFill/>
          <a:ln>
            <a:noFill/>
          </a:ln>
        </p:spPr>
      </p:pic>
      <p:pic>
        <p:nvPicPr>
          <p:cNvPr descr="Soccer Ball PNG Transparent Image" id="320" name="Google Shape;320;p24"/>
          <p:cNvPicPr preferRelativeResize="0"/>
          <p:nvPr/>
        </p:nvPicPr>
        <p:blipFill rotWithShape="1">
          <a:blip r:embed="rId3">
            <a:alphaModFix/>
          </a:blip>
          <a:srcRect b="0" l="0" r="0" t="0"/>
          <a:stretch/>
        </p:blipFill>
        <p:spPr>
          <a:xfrm>
            <a:off x="3068310" y="1228801"/>
            <a:ext cx="141677" cy="140945"/>
          </a:xfrm>
          <a:prstGeom prst="rect">
            <a:avLst/>
          </a:prstGeom>
          <a:noFill/>
          <a:ln>
            <a:noFill/>
          </a:ln>
        </p:spPr>
      </p:pic>
      <p:sp>
        <p:nvSpPr>
          <p:cNvPr id="321" name="Google Shape;321;p24"/>
          <p:cNvSpPr/>
          <p:nvPr/>
        </p:nvSpPr>
        <p:spPr>
          <a:xfrm rot="-5400000">
            <a:off x="2127794" y="4202319"/>
            <a:ext cx="330000" cy="330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22" name="Google Shape;322;p24"/>
          <p:cNvSpPr/>
          <p:nvPr/>
        </p:nvSpPr>
        <p:spPr>
          <a:xfrm rot="-5400000">
            <a:off x="3194594" y="4202319"/>
            <a:ext cx="330000" cy="330000"/>
          </a:xfrm>
          <a:prstGeom prst="chord">
            <a:avLst>
              <a:gd fmla="val 5219718" name="adj1"/>
              <a:gd fmla="val 16341097" name="adj2"/>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323" name="Google Shape;323;p24"/>
          <p:cNvCxnSpPr/>
          <p:nvPr/>
        </p:nvCxnSpPr>
        <p:spPr>
          <a:xfrm flipH="1">
            <a:off x="2310825" y="3609250"/>
            <a:ext cx="1800" cy="427200"/>
          </a:xfrm>
          <a:prstGeom prst="straightConnector1">
            <a:avLst/>
          </a:prstGeom>
          <a:noFill/>
          <a:ln cap="flat" cmpd="sng" w="28575">
            <a:solidFill>
              <a:srgbClr val="000000"/>
            </a:solidFill>
            <a:prstDash val="dot"/>
            <a:miter lim="800000"/>
            <a:headEnd len="sm" w="sm" type="none"/>
            <a:tailEnd len="med" w="med" type="triangle"/>
          </a:ln>
        </p:spPr>
      </p:cxnSp>
      <p:grpSp>
        <p:nvGrpSpPr>
          <p:cNvPr id="324" name="Google Shape;324;p24"/>
          <p:cNvGrpSpPr/>
          <p:nvPr/>
        </p:nvGrpSpPr>
        <p:grpSpPr>
          <a:xfrm>
            <a:off x="1285451" y="3405966"/>
            <a:ext cx="593161" cy="1010094"/>
            <a:chOff x="4820479" y="3513940"/>
            <a:chExt cx="2020991" cy="2174583"/>
          </a:xfrm>
        </p:grpSpPr>
        <p:grpSp>
          <p:nvGrpSpPr>
            <p:cNvPr id="325" name="Google Shape;325;p24"/>
            <p:cNvGrpSpPr/>
            <p:nvPr/>
          </p:nvGrpSpPr>
          <p:grpSpPr>
            <a:xfrm>
              <a:off x="4820479" y="3513940"/>
              <a:ext cx="2020991" cy="2174583"/>
              <a:chOff x="9416349" y="1515355"/>
              <a:chExt cx="2020991" cy="1845839"/>
            </a:xfrm>
          </p:grpSpPr>
          <p:grpSp>
            <p:nvGrpSpPr>
              <p:cNvPr id="326" name="Google Shape;326;p24"/>
              <p:cNvGrpSpPr/>
              <p:nvPr/>
            </p:nvGrpSpPr>
            <p:grpSpPr>
              <a:xfrm>
                <a:off x="11278940" y="1515355"/>
                <a:ext cx="158400" cy="1845839"/>
                <a:chOff x="11423710" y="1839191"/>
                <a:chExt cx="158400" cy="1585500"/>
              </a:xfrm>
            </p:grpSpPr>
            <p:cxnSp>
              <p:nvCxnSpPr>
                <p:cNvPr id="327" name="Google Shape;327;p24"/>
                <p:cNvCxnSpPr/>
                <p:nvPr/>
              </p:nvCxnSpPr>
              <p:spPr>
                <a:xfrm>
                  <a:off x="11502736" y="1839191"/>
                  <a:ext cx="0" cy="1585500"/>
                </a:xfrm>
                <a:prstGeom prst="straightConnector1">
                  <a:avLst/>
                </a:prstGeom>
                <a:noFill/>
                <a:ln cap="flat" cmpd="sng" w="9525">
                  <a:solidFill>
                    <a:srgbClr val="000000"/>
                  </a:solidFill>
                  <a:prstDash val="solid"/>
                  <a:miter lim="800000"/>
                  <a:headEnd len="sm" w="sm" type="none"/>
                  <a:tailEnd len="sm" w="sm" type="none"/>
                </a:ln>
              </p:spPr>
            </p:cxnSp>
            <p:cxnSp>
              <p:nvCxnSpPr>
                <p:cNvPr id="328" name="Google Shape;328;p24"/>
                <p:cNvCxnSpPr/>
                <p:nvPr/>
              </p:nvCxnSpPr>
              <p:spPr>
                <a:xfrm rot="10800000">
                  <a:off x="11423710" y="3424661"/>
                  <a:ext cx="158400" cy="0"/>
                </a:xfrm>
                <a:prstGeom prst="straightConnector1">
                  <a:avLst/>
                </a:prstGeom>
                <a:noFill/>
                <a:ln cap="flat" cmpd="sng" w="9525">
                  <a:solidFill>
                    <a:srgbClr val="000000"/>
                  </a:solidFill>
                  <a:prstDash val="solid"/>
                  <a:miter lim="800000"/>
                  <a:headEnd len="sm" w="sm" type="none"/>
                  <a:tailEnd len="sm" w="sm" type="none"/>
                </a:ln>
              </p:spPr>
            </p:cxnSp>
          </p:grpSp>
          <p:sp>
            <p:nvSpPr>
              <p:cNvPr id="329" name="Google Shape;329;p24"/>
              <p:cNvSpPr txBox="1"/>
              <p:nvPr/>
            </p:nvSpPr>
            <p:spPr>
              <a:xfrm flipH="1">
                <a:off x="9416349" y="2389955"/>
                <a:ext cx="1999200" cy="253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900">
                    <a:latin typeface="Open Sans Light"/>
                    <a:ea typeface="Open Sans Light"/>
                    <a:cs typeface="Open Sans Light"/>
                    <a:sym typeface="Open Sans Light"/>
                  </a:rPr>
                  <a:t>8-10</a:t>
                </a:r>
                <a:r>
                  <a:rPr b="0" i="0" lang="en" sz="900" u="none" cap="none" strike="noStrike">
                    <a:solidFill>
                      <a:srgbClr val="000000"/>
                    </a:solidFill>
                    <a:latin typeface="Open Sans Light"/>
                    <a:ea typeface="Open Sans Light"/>
                    <a:cs typeface="Open Sans Light"/>
                    <a:sym typeface="Open Sans Light"/>
                  </a:rPr>
                  <a:t> yd</a:t>
                </a:r>
                <a:endParaRPr/>
              </a:p>
            </p:txBody>
          </p:sp>
        </p:grpSp>
        <p:cxnSp>
          <p:nvCxnSpPr>
            <p:cNvPr id="330" name="Google Shape;330;p24"/>
            <p:cNvCxnSpPr/>
            <p:nvPr/>
          </p:nvCxnSpPr>
          <p:spPr>
            <a:xfrm rot="10800000">
              <a:off x="6682857" y="3514058"/>
              <a:ext cx="158400" cy="0"/>
            </a:xfrm>
            <a:prstGeom prst="straightConnector1">
              <a:avLst/>
            </a:prstGeom>
            <a:noFill/>
            <a:ln cap="flat" cmpd="sng" w="9525">
              <a:solidFill>
                <a:srgbClr val="000000"/>
              </a:solidFill>
              <a:prstDash val="solid"/>
              <a:miter lim="800000"/>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5"/>
          <p:cNvSpPr/>
          <p:nvPr/>
        </p:nvSpPr>
        <p:spPr>
          <a:xfrm>
            <a:off x="726150" y="452750"/>
            <a:ext cx="4517700" cy="4133100"/>
          </a:xfrm>
          <a:prstGeom prst="rect">
            <a:avLst/>
          </a:prstGeom>
          <a:noFill/>
          <a:ln cap="flat" cmpd="sng" w="19050">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aphicFrame>
        <p:nvGraphicFramePr>
          <p:cNvPr id="336" name="Google Shape;336;p25"/>
          <p:cNvGraphicFramePr/>
          <p:nvPr/>
        </p:nvGraphicFramePr>
        <p:xfrm>
          <a:off x="5952347" y="796133"/>
          <a:ext cx="3000000" cy="3000000"/>
        </p:xfrm>
        <a:graphic>
          <a:graphicData uri="http://schemas.openxmlformats.org/drawingml/2006/table">
            <a:tbl>
              <a:tblPr bandRow="1" firstRow="1">
                <a:noFill/>
                <a:tableStyleId>{66DF6BB0-0097-4E3F-BE0B-2FDFA6244CCD}</a:tableStyleId>
              </a:tblPr>
              <a:tblGrid>
                <a:gridCol w="2691200"/>
              </a:tblGrid>
              <a:tr h="205750">
                <a:tc>
                  <a:txBody>
                    <a:bodyPr/>
                    <a:lstStyle/>
                    <a:p>
                      <a:pPr indent="0" lvl="0" marL="0" marR="0" rtl="0" algn="ctr">
                        <a:spcBef>
                          <a:spcPts val="0"/>
                        </a:spcBef>
                        <a:spcAft>
                          <a:spcPts val="0"/>
                        </a:spcAft>
                        <a:buNone/>
                      </a:pPr>
                      <a:r>
                        <a:rPr lang="en" sz="1200">
                          <a:solidFill>
                            <a:srgbClr val="32394D"/>
                          </a:solidFill>
                          <a:latin typeface="Bebas Neue"/>
                          <a:ea typeface="Bebas Neue"/>
                          <a:cs typeface="Bebas Neue"/>
                          <a:sym typeface="Bebas Neue"/>
                        </a:rPr>
                        <a:t>Change of Direction</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31394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E599"/>
                    </a:solidFill>
                  </a:tcPr>
                </a:tc>
              </a:tr>
              <a:tr h="205750">
                <a:tc>
                  <a:txBody>
                    <a:bodyPr/>
                    <a:lstStyle/>
                    <a:p>
                      <a:pPr indent="0" lvl="0" marL="0" marR="0" rtl="0" algn="ctr">
                        <a:spcBef>
                          <a:spcPts val="0"/>
                        </a:spcBef>
                        <a:spcAft>
                          <a:spcPts val="0"/>
                        </a:spcAft>
                        <a:buNone/>
                      </a:pPr>
                      <a:r>
                        <a:rPr b="0" lang="en" sz="900" u="none" cap="none" strike="noStrike">
                          <a:solidFill>
                            <a:srgbClr val="32394D"/>
                          </a:solidFill>
                          <a:latin typeface="Bebas Neue"/>
                          <a:ea typeface="Bebas Neue"/>
                          <a:cs typeface="Bebas Neue"/>
                          <a:sym typeface="Bebas Neue"/>
                        </a:rPr>
                        <a:t>Purpose: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100025">
                <a:tc>
                  <a:txBody>
                    <a:bodyPr/>
                    <a:lstStyle/>
                    <a:p>
                      <a:pPr indent="-127000" lvl="0" marL="1270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Change of Direction</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45900">
                <a:tc>
                  <a:txBody>
                    <a:bodyPr/>
                    <a:lstStyle/>
                    <a:p>
                      <a:pPr indent="0" lvl="0" marL="0" marR="0" rtl="0" algn="ctr">
                        <a:lnSpc>
                          <a:spcPct val="100000"/>
                        </a:lnSpc>
                        <a:spcBef>
                          <a:spcPts val="0"/>
                        </a:spcBef>
                        <a:spcAft>
                          <a:spcPts val="0"/>
                        </a:spcAft>
                        <a:buClr>
                          <a:srgbClr val="31394D"/>
                        </a:buClr>
                        <a:buSzPts val="800"/>
                        <a:buFont typeface="Bebas Neue"/>
                        <a:buNone/>
                      </a:pPr>
                      <a:r>
                        <a:rPr b="0" lang="en" sz="800" u="none" cap="none" strike="noStrike">
                          <a:solidFill>
                            <a:srgbClr val="32394D"/>
                          </a:solidFill>
                          <a:latin typeface="Bebas Neue"/>
                          <a:ea typeface="Bebas Neue"/>
                          <a:cs typeface="Bebas Neue"/>
                          <a:sym typeface="Bebas Neue"/>
                        </a:rPr>
                        <a:t>Organization &amp; Objective</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84725">
                <a:tc>
                  <a:txBody>
                    <a:bodyPr/>
                    <a:lstStyle/>
                    <a:p>
                      <a:pPr indent="0" lvl="0" marL="0" marR="0" rtl="0" algn="l">
                        <a:spcBef>
                          <a:spcPts val="0"/>
                        </a:spcBef>
                        <a:spcAft>
                          <a:spcPts val="0"/>
                        </a:spcAft>
                        <a:buClr>
                          <a:srgbClr val="31394D"/>
                        </a:buClr>
                        <a:buSzPts val="800"/>
                        <a:buFont typeface="Arial"/>
                        <a:buNone/>
                      </a:pPr>
                      <a:r>
                        <a:rPr b="0" lang="en" sz="800" u="none" cap="none" strike="noStrike">
                          <a:solidFill>
                            <a:srgbClr val="32394D"/>
                          </a:solidFill>
                          <a:latin typeface="Bebas Neue"/>
                          <a:ea typeface="Bebas Neue"/>
                          <a:cs typeface="Bebas Neue"/>
                          <a:sym typeface="Bebas Neue"/>
                        </a:rPr>
                        <a:t>SETUP:  </a:t>
                      </a:r>
                      <a:r>
                        <a:rPr lang="en" sz="800">
                          <a:solidFill>
                            <a:srgbClr val="32394D"/>
                          </a:solidFill>
                          <a:latin typeface="Times New Roman"/>
                          <a:ea typeface="Times New Roman"/>
                          <a:cs typeface="Times New Roman"/>
                          <a:sym typeface="Times New Roman"/>
                        </a:rPr>
                        <a:t>Set up four cones diagonally 5-7 yards apart. 2-3 players on each side. One player begins with the ball. Dribble around each cone and layoff to the next person in line at the other end. Begin by having players dribble with whichever foot they would like. Have them go 3-4 minutes</a:t>
                      </a:r>
                      <a:endParaRPr sz="800">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00025">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Progressions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0" lvl="0" marL="0" marR="0" rtl="0" algn="l">
                        <a:spcBef>
                          <a:spcPts val="0"/>
                        </a:spcBef>
                        <a:spcAft>
                          <a:spcPts val="0"/>
                        </a:spcAft>
                        <a:buNone/>
                      </a:pPr>
                      <a:r>
                        <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R foot only</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L foot only</a:t>
                      </a:r>
                      <a:endParaRPr sz="800">
                        <a:solidFill>
                          <a:srgbClr val="32394D"/>
                        </a:solidFill>
                        <a:latin typeface="Times New Roman"/>
                        <a:ea typeface="Times New Roman"/>
                        <a:cs typeface="Times New Roman"/>
                        <a:sym typeface="Times New Roman"/>
                      </a:endParaRPr>
                    </a:p>
                    <a:p>
                      <a:pPr indent="-127000" lvl="0" marL="215900" marR="0" rtl="0" algn="l">
                        <a:spcBef>
                          <a:spcPts val="0"/>
                        </a:spcBef>
                        <a:spcAft>
                          <a:spcPts val="0"/>
                        </a:spcAft>
                        <a:buClr>
                          <a:srgbClr val="32394D"/>
                        </a:buClr>
                        <a:buSzPts val="800"/>
                        <a:buFont typeface="Times New Roman"/>
                        <a:buChar char="•"/>
                      </a:pPr>
                      <a:r>
                        <a:rPr lang="en" sz="800">
                          <a:solidFill>
                            <a:srgbClr val="32394D"/>
                          </a:solidFill>
                          <a:latin typeface="Times New Roman"/>
                          <a:ea typeface="Times New Roman"/>
                          <a:cs typeface="Times New Roman"/>
                          <a:sym typeface="Times New Roman"/>
                        </a:rPr>
                        <a:t>Introduce a competition - first team to get to 10 or 12 wins. Each time the ball is dribble from one side to the other that counts as 1. </a:t>
                      </a:r>
                      <a:endParaRPr sz="1100">
                        <a:solidFill>
                          <a:srgbClr val="32394D"/>
                        </a:solidFill>
                      </a:endParaRPr>
                    </a:p>
                    <a:p>
                      <a:pPr indent="0" lvl="0" marL="0" marR="0" rtl="0" algn="l">
                        <a:spcBef>
                          <a:spcPts val="0"/>
                        </a:spcBef>
                        <a:spcAft>
                          <a:spcPts val="0"/>
                        </a:spcAft>
                        <a:buClr>
                          <a:srgbClr val="31394D"/>
                        </a:buClr>
                        <a:buSzPts val="800"/>
                        <a:buFont typeface="Arial"/>
                        <a:buNone/>
                      </a:pPr>
                      <a:r>
                        <a:t/>
                      </a:r>
                      <a:endParaRPr b="0" sz="800" u="none" cap="none" strike="noStrike">
                        <a:solidFill>
                          <a:srgbClr val="32394D"/>
                        </a:solidFill>
                        <a:latin typeface="Times New Roman"/>
                        <a:ea typeface="Times New Roman"/>
                        <a:cs typeface="Times New Roman"/>
                        <a:sym typeface="Times New Roman"/>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5750">
                <a:tc>
                  <a:txBody>
                    <a:bodyPr/>
                    <a:lstStyle/>
                    <a:p>
                      <a:pPr indent="0" lvl="0" marL="0" marR="0" rtl="0" algn="ctr">
                        <a:spcBef>
                          <a:spcPts val="0"/>
                        </a:spcBef>
                        <a:spcAft>
                          <a:spcPts val="0"/>
                        </a:spcAft>
                        <a:buNone/>
                      </a:pPr>
                      <a:r>
                        <a:rPr b="0" lang="en" sz="800" u="none" cap="none" strike="noStrike">
                          <a:solidFill>
                            <a:srgbClr val="32394D"/>
                          </a:solidFill>
                          <a:latin typeface="Bebas Neue"/>
                          <a:ea typeface="Bebas Neue"/>
                          <a:cs typeface="Bebas Neue"/>
                          <a:sym typeface="Bebas Neue"/>
                        </a:rPr>
                        <a:t>Coaching Points</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05750">
                <a:tc>
                  <a:txBody>
                    <a:bodyPr/>
                    <a:lstStyle/>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Emphasis sharp turns around the cones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Bigger dribbles in between cones and close touches around the cones</a:t>
                      </a:r>
                      <a:endParaRPr sz="1100">
                        <a:solidFill>
                          <a:srgbClr val="32394D"/>
                        </a:solidFill>
                      </a:endParaRPr>
                    </a:p>
                    <a:p>
                      <a:pPr indent="-127000" lvl="0" marL="215900" marR="0" rtl="0" algn="l">
                        <a:spcBef>
                          <a:spcPts val="0"/>
                        </a:spcBef>
                        <a:spcAft>
                          <a:spcPts val="0"/>
                        </a:spcAft>
                        <a:buClr>
                          <a:srgbClr val="32394D"/>
                        </a:buClr>
                        <a:buSzPts val="800"/>
                        <a:buFont typeface="Arial"/>
                        <a:buChar char="•"/>
                      </a:pPr>
                      <a:r>
                        <a:rPr lang="en" sz="800">
                          <a:solidFill>
                            <a:srgbClr val="32394D"/>
                          </a:solidFill>
                          <a:latin typeface="Times New Roman"/>
                          <a:ea typeface="Times New Roman"/>
                          <a:cs typeface="Times New Roman"/>
                          <a:sym typeface="Times New Roman"/>
                        </a:rPr>
                        <a:t>Game like speed </a:t>
                      </a:r>
                      <a:endParaRPr sz="1100">
                        <a:solidFill>
                          <a:srgbClr val="32394D"/>
                        </a:solidFill>
                      </a:endParaRPr>
                    </a:p>
                  </a:txBody>
                  <a:tcPr marT="34300" marB="34300" marR="68600" marL="68600">
                    <a:lnL cap="flat" cmpd="sng" w="9525">
                      <a:solidFill>
                        <a:srgbClr val="31394D"/>
                      </a:solidFill>
                      <a:prstDash val="solid"/>
                      <a:round/>
                      <a:headEnd len="sm" w="sm" type="none"/>
                      <a:tailEnd len="sm" w="sm" type="none"/>
                    </a:lnL>
                    <a:lnR cap="flat" cmpd="sng" w="9525">
                      <a:solidFill>
                        <a:srgbClr val="31394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1394D"/>
                      </a:solidFill>
                      <a:prstDash val="solid"/>
                      <a:round/>
                      <a:headEnd len="sm" w="sm" type="none"/>
                      <a:tailEnd len="sm" w="sm" type="none"/>
                    </a:lnB>
                    <a:solidFill>
                      <a:schemeClr val="lt1"/>
                    </a:solidFill>
                  </a:tcPr>
                </a:tc>
              </a:tr>
            </a:tbl>
          </a:graphicData>
        </a:graphic>
      </p:graphicFrame>
      <p:sp>
        <p:nvSpPr>
          <p:cNvPr id="337" name="Google Shape;337;p25"/>
          <p:cNvSpPr/>
          <p:nvPr/>
        </p:nvSpPr>
        <p:spPr>
          <a:xfrm>
            <a:off x="1228768" y="13159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8" name="Google Shape;338;p25"/>
          <p:cNvSpPr/>
          <p:nvPr/>
        </p:nvSpPr>
        <p:spPr>
          <a:xfrm>
            <a:off x="3275118" y="13686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9" name="Google Shape;339;p25"/>
          <p:cNvSpPr/>
          <p:nvPr/>
        </p:nvSpPr>
        <p:spPr>
          <a:xfrm>
            <a:off x="2014743" y="17853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0" name="Google Shape;340;p25"/>
          <p:cNvSpPr/>
          <p:nvPr/>
        </p:nvSpPr>
        <p:spPr>
          <a:xfrm>
            <a:off x="4198468" y="17853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1" name="Google Shape;341;p25"/>
          <p:cNvSpPr/>
          <p:nvPr/>
        </p:nvSpPr>
        <p:spPr>
          <a:xfrm>
            <a:off x="3438568" y="247695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2" name="Google Shape;342;p25"/>
          <p:cNvSpPr/>
          <p:nvPr/>
        </p:nvSpPr>
        <p:spPr>
          <a:xfrm>
            <a:off x="1338143" y="249285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3" name="Google Shape;343;p25"/>
          <p:cNvSpPr/>
          <p:nvPr/>
        </p:nvSpPr>
        <p:spPr>
          <a:xfrm>
            <a:off x="2132118" y="31371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4" name="Google Shape;344;p25"/>
          <p:cNvSpPr/>
          <p:nvPr/>
        </p:nvSpPr>
        <p:spPr>
          <a:xfrm>
            <a:off x="4198481" y="3137100"/>
            <a:ext cx="161100" cy="157800"/>
          </a:xfrm>
          <a:prstGeom prst="triangle">
            <a:avLst>
              <a:gd fmla="val 50000"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5" name="Google Shape;345;p25"/>
          <p:cNvSpPr/>
          <p:nvPr/>
        </p:nvSpPr>
        <p:spPr>
          <a:xfrm>
            <a:off x="1144233" y="96024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6" name="Google Shape;346;p25"/>
          <p:cNvSpPr/>
          <p:nvPr/>
        </p:nvSpPr>
        <p:spPr>
          <a:xfrm>
            <a:off x="3277833" y="103644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7" name="Google Shape;347;p25"/>
          <p:cNvSpPr/>
          <p:nvPr/>
        </p:nvSpPr>
        <p:spPr>
          <a:xfrm>
            <a:off x="4292958" y="3735945"/>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8" name="Google Shape;348;p25"/>
          <p:cNvSpPr/>
          <p:nvPr/>
        </p:nvSpPr>
        <p:spPr>
          <a:xfrm>
            <a:off x="2144858" y="3695970"/>
            <a:ext cx="155700" cy="155700"/>
          </a:xfrm>
          <a:prstGeom prst="octagon">
            <a:avLst>
              <a:gd fmla="val 29289" name="adj"/>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9" name="Google Shape;349;p25"/>
          <p:cNvSpPr/>
          <p:nvPr/>
        </p:nvSpPr>
        <p:spPr>
          <a:xfrm>
            <a:off x="1126046" y="70070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50" name="Google Shape;350;p25"/>
          <p:cNvSpPr/>
          <p:nvPr/>
        </p:nvSpPr>
        <p:spPr>
          <a:xfrm>
            <a:off x="3259646" y="70070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51" name="Google Shape;351;p25"/>
          <p:cNvSpPr/>
          <p:nvPr/>
        </p:nvSpPr>
        <p:spPr>
          <a:xfrm>
            <a:off x="4292946" y="393535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52" name="Google Shape;352;p25"/>
          <p:cNvSpPr/>
          <p:nvPr/>
        </p:nvSpPr>
        <p:spPr>
          <a:xfrm>
            <a:off x="2116646" y="3952451"/>
            <a:ext cx="212100" cy="159300"/>
          </a:xfrm>
          <a:prstGeom prst="octagon">
            <a:avLst>
              <a:gd fmla="val 29289" name="adj"/>
            </a:avLst>
          </a:prstGeom>
          <a:solidFill>
            <a:srgbClr val="FFFFFF"/>
          </a:solidFill>
          <a:ln cap="flat" cmpd="sng" w="9525">
            <a:solidFill>
              <a:srgbClr val="3139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53" name="Google Shape;353;p25"/>
          <p:cNvSpPr/>
          <p:nvPr/>
        </p:nvSpPr>
        <p:spPr>
          <a:xfrm rot="-10093903">
            <a:off x="1456966" y="1592881"/>
            <a:ext cx="497373" cy="45838"/>
          </a:xfrm>
          <a:custGeom>
            <a:rect b="b" l="l" r="r" t="t"/>
            <a:pathLst>
              <a:path extrusionOk="0" h="619137" w="8115300">
                <a:moveTo>
                  <a:pt x="0" y="28587"/>
                </a:moveTo>
                <a:cubicBezTo>
                  <a:pt x="296069" y="321480"/>
                  <a:pt x="592138" y="614374"/>
                  <a:pt x="895350" y="609612"/>
                </a:cubicBezTo>
                <a:cubicBezTo>
                  <a:pt x="1198562" y="604850"/>
                  <a:pt x="1512888" y="1599"/>
                  <a:pt x="1819275" y="12"/>
                </a:cubicBezTo>
                <a:cubicBezTo>
                  <a:pt x="2125662" y="-1575"/>
                  <a:pt x="2432050" y="600087"/>
                  <a:pt x="2733675" y="600087"/>
                </a:cubicBezTo>
                <a:cubicBezTo>
                  <a:pt x="3035300" y="600087"/>
                  <a:pt x="3332163" y="-3163"/>
                  <a:pt x="3629025" y="12"/>
                </a:cubicBezTo>
                <a:cubicBezTo>
                  <a:pt x="3925888" y="3187"/>
                  <a:pt x="4214813" y="619137"/>
                  <a:pt x="4514850" y="619137"/>
                </a:cubicBezTo>
                <a:cubicBezTo>
                  <a:pt x="4814887" y="619137"/>
                  <a:pt x="5127625" y="3187"/>
                  <a:pt x="5429250" y="12"/>
                </a:cubicBezTo>
                <a:cubicBezTo>
                  <a:pt x="5730875" y="-3163"/>
                  <a:pt x="6024563" y="593737"/>
                  <a:pt x="6324600" y="600087"/>
                </a:cubicBezTo>
                <a:cubicBezTo>
                  <a:pt x="6624637" y="606437"/>
                  <a:pt x="6931025" y="85737"/>
                  <a:pt x="7229475" y="38112"/>
                </a:cubicBezTo>
                <a:cubicBezTo>
                  <a:pt x="7527925" y="-9513"/>
                  <a:pt x="7821612" y="152412"/>
                  <a:pt x="8115300" y="314337"/>
                </a:cubicBezTo>
              </a:path>
            </a:pathLst>
          </a:custGeom>
          <a:no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rgbClr val="FFFFFF"/>
              </a:solidFill>
              <a:latin typeface="Arial"/>
              <a:ea typeface="Arial"/>
              <a:cs typeface="Arial"/>
              <a:sym typeface="Arial"/>
            </a:endParaRPr>
          </a:p>
        </p:txBody>
      </p:sp>
      <p:sp>
        <p:nvSpPr>
          <p:cNvPr id="354" name="Google Shape;354;p25"/>
          <p:cNvSpPr/>
          <p:nvPr/>
        </p:nvSpPr>
        <p:spPr>
          <a:xfrm rot="-9649260">
            <a:off x="1602092" y="2896045"/>
            <a:ext cx="494051" cy="45523"/>
          </a:xfrm>
          <a:custGeom>
            <a:rect b="b" l="l" r="r" t="t"/>
            <a:pathLst>
              <a:path extrusionOk="0" h="619137" w="8115300">
                <a:moveTo>
                  <a:pt x="0" y="28587"/>
                </a:moveTo>
                <a:cubicBezTo>
                  <a:pt x="296069" y="321480"/>
                  <a:pt x="592138" y="614374"/>
                  <a:pt x="895350" y="609612"/>
                </a:cubicBezTo>
                <a:cubicBezTo>
                  <a:pt x="1198562" y="604850"/>
                  <a:pt x="1512888" y="1599"/>
                  <a:pt x="1819275" y="12"/>
                </a:cubicBezTo>
                <a:cubicBezTo>
                  <a:pt x="2125662" y="-1575"/>
                  <a:pt x="2432050" y="600087"/>
                  <a:pt x="2733675" y="600087"/>
                </a:cubicBezTo>
                <a:cubicBezTo>
                  <a:pt x="3035300" y="600087"/>
                  <a:pt x="3332163" y="-3163"/>
                  <a:pt x="3629025" y="12"/>
                </a:cubicBezTo>
                <a:cubicBezTo>
                  <a:pt x="3925888" y="3187"/>
                  <a:pt x="4214813" y="619137"/>
                  <a:pt x="4514850" y="619137"/>
                </a:cubicBezTo>
                <a:cubicBezTo>
                  <a:pt x="4814887" y="619137"/>
                  <a:pt x="5127625" y="3187"/>
                  <a:pt x="5429250" y="12"/>
                </a:cubicBezTo>
                <a:cubicBezTo>
                  <a:pt x="5730875" y="-3163"/>
                  <a:pt x="6024563" y="593737"/>
                  <a:pt x="6324600" y="600087"/>
                </a:cubicBezTo>
                <a:cubicBezTo>
                  <a:pt x="6624637" y="606437"/>
                  <a:pt x="6931025" y="85737"/>
                  <a:pt x="7229475" y="38112"/>
                </a:cubicBezTo>
                <a:cubicBezTo>
                  <a:pt x="7527925" y="-9513"/>
                  <a:pt x="7821612" y="152412"/>
                  <a:pt x="8115300" y="314337"/>
                </a:cubicBezTo>
              </a:path>
            </a:pathLst>
          </a:custGeom>
          <a:no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rgbClr val="FFFFFF"/>
              </a:solidFill>
              <a:latin typeface="Arial"/>
              <a:ea typeface="Arial"/>
              <a:cs typeface="Arial"/>
              <a:sym typeface="Arial"/>
            </a:endParaRPr>
          </a:p>
        </p:txBody>
      </p:sp>
      <p:sp>
        <p:nvSpPr>
          <p:cNvPr id="355" name="Google Shape;355;p25"/>
          <p:cNvSpPr/>
          <p:nvPr/>
        </p:nvSpPr>
        <p:spPr>
          <a:xfrm rot="9141241">
            <a:off x="1465159" y="2157351"/>
            <a:ext cx="480964" cy="45707"/>
          </a:xfrm>
          <a:custGeom>
            <a:rect b="b" l="l" r="r" t="t"/>
            <a:pathLst>
              <a:path extrusionOk="0" h="619137" w="8115300">
                <a:moveTo>
                  <a:pt x="0" y="28587"/>
                </a:moveTo>
                <a:cubicBezTo>
                  <a:pt x="296069" y="321480"/>
                  <a:pt x="592138" y="614374"/>
                  <a:pt x="895350" y="609612"/>
                </a:cubicBezTo>
                <a:cubicBezTo>
                  <a:pt x="1198562" y="604850"/>
                  <a:pt x="1512888" y="1599"/>
                  <a:pt x="1819275" y="12"/>
                </a:cubicBezTo>
                <a:cubicBezTo>
                  <a:pt x="2125662" y="-1575"/>
                  <a:pt x="2432050" y="600087"/>
                  <a:pt x="2733675" y="600087"/>
                </a:cubicBezTo>
                <a:cubicBezTo>
                  <a:pt x="3035300" y="600087"/>
                  <a:pt x="3332163" y="-3163"/>
                  <a:pt x="3629025" y="12"/>
                </a:cubicBezTo>
                <a:cubicBezTo>
                  <a:pt x="3925888" y="3187"/>
                  <a:pt x="4214813" y="619137"/>
                  <a:pt x="4514850" y="619137"/>
                </a:cubicBezTo>
                <a:cubicBezTo>
                  <a:pt x="4814887" y="619137"/>
                  <a:pt x="5127625" y="3187"/>
                  <a:pt x="5429250" y="12"/>
                </a:cubicBezTo>
                <a:cubicBezTo>
                  <a:pt x="5730875" y="-3163"/>
                  <a:pt x="6024563" y="593737"/>
                  <a:pt x="6324600" y="600087"/>
                </a:cubicBezTo>
                <a:cubicBezTo>
                  <a:pt x="6624637" y="606437"/>
                  <a:pt x="6931025" y="85737"/>
                  <a:pt x="7229475" y="38112"/>
                </a:cubicBezTo>
                <a:cubicBezTo>
                  <a:pt x="7527925" y="-9513"/>
                  <a:pt x="7821612" y="152412"/>
                  <a:pt x="8115300" y="314337"/>
                </a:cubicBezTo>
              </a:path>
            </a:pathLst>
          </a:custGeom>
          <a:no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rgbClr val="FFFFFF"/>
              </a:solidFill>
              <a:latin typeface="Arial"/>
              <a:ea typeface="Arial"/>
              <a:cs typeface="Arial"/>
              <a:sym typeface="Arial"/>
            </a:endParaRPr>
          </a:p>
        </p:txBody>
      </p:sp>
      <p:sp>
        <p:nvSpPr>
          <p:cNvPr id="356" name="Google Shape;356;p25"/>
          <p:cNvSpPr/>
          <p:nvPr/>
        </p:nvSpPr>
        <p:spPr>
          <a:xfrm rot="4762551">
            <a:off x="1625861" y="1454562"/>
            <a:ext cx="938895" cy="474893"/>
          </a:xfrm>
          <a:prstGeom prst="arc">
            <a:avLst>
              <a:gd fmla="val 18531004"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57" name="Google Shape;357;p25"/>
          <p:cNvSpPr/>
          <p:nvPr/>
        </p:nvSpPr>
        <p:spPr>
          <a:xfrm flipH="1" rot="-5527774">
            <a:off x="1036632" y="2186106"/>
            <a:ext cx="750819" cy="462616"/>
          </a:xfrm>
          <a:prstGeom prst="arc">
            <a:avLst>
              <a:gd fmla="val 17297938"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58" name="Google Shape;358;p25"/>
          <p:cNvSpPr/>
          <p:nvPr/>
        </p:nvSpPr>
        <p:spPr>
          <a:xfrm flipH="1" rot="-6036842">
            <a:off x="884273" y="1067909"/>
            <a:ext cx="750847" cy="462712"/>
          </a:xfrm>
          <a:prstGeom prst="arc">
            <a:avLst>
              <a:gd fmla="val 17297938"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59" name="Google Shape;359;p25"/>
          <p:cNvSpPr/>
          <p:nvPr/>
        </p:nvSpPr>
        <p:spPr>
          <a:xfrm rot="2953438">
            <a:off x="1625828" y="2902407"/>
            <a:ext cx="938901" cy="474786"/>
          </a:xfrm>
          <a:prstGeom prst="arc">
            <a:avLst>
              <a:gd fmla="val 18531004"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60" name="Google Shape;360;p25"/>
          <p:cNvSpPr/>
          <p:nvPr/>
        </p:nvSpPr>
        <p:spPr>
          <a:xfrm flipH="1" rot="-6036842">
            <a:off x="2941673" y="1067909"/>
            <a:ext cx="750847" cy="462712"/>
          </a:xfrm>
          <a:prstGeom prst="arc">
            <a:avLst>
              <a:gd fmla="val 17297938"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61" name="Google Shape;361;p25"/>
          <p:cNvSpPr/>
          <p:nvPr/>
        </p:nvSpPr>
        <p:spPr>
          <a:xfrm rot="-10093903">
            <a:off x="3590566" y="1669081"/>
            <a:ext cx="497373" cy="45838"/>
          </a:xfrm>
          <a:custGeom>
            <a:rect b="b" l="l" r="r" t="t"/>
            <a:pathLst>
              <a:path extrusionOk="0" h="619137" w="8115300">
                <a:moveTo>
                  <a:pt x="0" y="28587"/>
                </a:moveTo>
                <a:cubicBezTo>
                  <a:pt x="296069" y="321480"/>
                  <a:pt x="592138" y="614374"/>
                  <a:pt x="895350" y="609612"/>
                </a:cubicBezTo>
                <a:cubicBezTo>
                  <a:pt x="1198562" y="604850"/>
                  <a:pt x="1512888" y="1599"/>
                  <a:pt x="1819275" y="12"/>
                </a:cubicBezTo>
                <a:cubicBezTo>
                  <a:pt x="2125662" y="-1575"/>
                  <a:pt x="2432050" y="600087"/>
                  <a:pt x="2733675" y="600087"/>
                </a:cubicBezTo>
                <a:cubicBezTo>
                  <a:pt x="3035300" y="600087"/>
                  <a:pt x="3332163" y="-3163"/>
                  <a:pt x="3629025" y="12"/>
                </a:cubicBezTo>
                <a:cubicBezTo>
                  <a:pt x="3925888" y="3187"/>
                  <a:pt x="4214813" y="619137"/>
                  <a:pt x="4514850" y="619137"/>
                </a:cubicBezTo>
                <a:cubicBezTo>
                  <a:pt x="4814887" y="619137"/>
                  <a:pt x="5127625" y="3187"/>
                  <a:pt x="5429250" y="12"/>
                </a:cubicBezTo>
                <a:cubicBezTo>
                  <a:pt x="5730875" y="-3163"/>
                  <a:pt x="6024563" y="593737"/>
                  <a:pt x="6324600" y="600087"/>
                </a:cubicBezTo>
                <a:cubicBezTo>
                  <a:pt x="6624637" y="606437"/>
                  <a:pt x="6931025" y="85737"/>
                  <a:pt x="7229475" y="38112"/>
                </a:cubicBezTo>
                <a:cubicBezTo>
                  <a:pt x="7527925" y="-9513"/>
                  <a:pt x="7821612" y="152412"/>
                  <a:pt x="8115300" y="314337"/>
                </a:cubicBezTo>
              </a:path>
            </a:pathLst>
          </a:custGeom>
          <a:no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rgbClr val="FFFFFF"/>
              </a:solidFill>
              <a:latin typeface="Arial"/>
              <a:ea typeface="Arial"/>
              <a:cs typeface="Arial"/>
              <a:sym typeface="Arial"/>
            </a:endParaRPr>
          </a:p>
        </p:txBody>
      </p:sp>
      <p:sp>
        <p:nvSpPr>
          <p:cNvPr id="362" name="Google Shape;362;p25"/>
          <p:cNvSpPr/>
          <p:nvPr/>
        </p:nvSpPr>
        <p:spPr>
          <a:xfrm rot="4762551">
            <a:off x="3759461" y="1454562"/>
            <a:ext cx="938895" cy="474893"/>
          </a:xfrm>
          <a:prstGeom prst="arc">
            <a:avLst>
              <a:gd fmla="val 18531004"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63" name="Google Shape;363;p25"/>
          <p:cNvSpPr/>
          <p:nvPr/>
        </p:nvSpPr>
        <p:spPr>
          <a:xfrm rot="9141241">
            <a:off x="3598759" y="2157351"/>
            <a:ext cx="480964" cy="45707"/>
          </a:xfrm>
          <a:custGeom>
            <a:rect b="b" l="l" r="r" t="t"/>
            <a:pathLst>
              <a:path extrusionOk="0" h="619137" w="8115300">
                <a:moveTo>
                  <a:pt x="0" y="28587"/>
                </a:moveTo>
                <a:cubicBezTo>
                  <a:pt x="296069" y="321480"/>
                  <a:pt x="592138" y="614374"/>
                  <a:pt x="895350" y="609612"/>
                </a:cubicBezTo>
                <a:cubicBezTo>
                  <a:pt x="1198562" y="604850"/>
                  <a:pt x="1512888" y="1599"/>
                  <a:pt x="1819275" y="12"/>
                </a:cubicBezTo>
                <a:cubicBezTo>
                  <a:pt x="2125662" y="-1575"/>
                  <a:pt x="2432050" y="600087"/>
                  <a:pt x="2733675" y="600087"/>
                </a:cubicBezTo>
                <a:cubicBezTo>
                  <a:pt x="3035300" y="600087"/>
                  <a:pt x="3332163" y="-3163"/>
                  <a:pt x="3629025" y="12"/>
                </a:cubicBezTo>
                <a:cubicBezTo>
                  <a:pt x="3925888" y="3187"/>
                  <a:pt x="4214813" y="619137"/>
                  <a:pt x="4514850" y="619137"/>
                </a:cubicBezTo>
                <a:cubicBezTo>
                  <a:pt x="4814887" y="619137"/>
                  <a:pt x="5127625" y="3187"/>
                  <a:pt x="5429250" y="12"/>
                </a:cubicBezTo>
                <a:cubicBezTo>
                  <a:pt x="5730875" y="-3163"/>
                  <a:pt x="6024563" y="593737"/>
                  <a:pt x="6324600" y="600087"/>
                </a:cubicBezTo>
                <a:cubicBezTo>
                  <a:pt x="6624637" y="606437"/>
                  <a:pt x="6931025" y="85737"/>
                  <a:pt x="7229475" y="38112"/>
                </a:cubicBezTo>
                <a:cubicBezTo>
                  <a:pt x="7527925" y="-9513"/>
                  <a:pt x="7821612" y="152412"/>
                  <a:pt x="8115300" y="314337"/>
                </a:cubicBezTo>
              </a:path>
            </a:pathLst>
          </a:custGeom>
          <a:no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rgbClr val="FFFFFF"/>
              </a:solidFill>
              <a:latin typeface="Arial"/>
              <a:ea typeface="Arial"/>
              <a:cs typeface="Arial"/>
              <a:sym typeface="Arial"/>
            </a:endParaRPr>
          </a:p>
        </p:txBody>
      </p:sp>
      <p:sp>
        <p:nvSpPr>
          <p:cNvPr id="364" name="Google Shape;364;p25"/>
          <p:cNvSpPr/>
          <p:nvPr/>
        </p:nvSpPr>
        <p:spPr>
          <a:xfrm flipH="1" rot="-4715477">
            <a:off x="3101110" y="2186069"/>
            <a:ext cx="750734" cy="462737"/>
          </a:xfrm>
          <a:prstGeom prst="arc">
            <a:avLst>
              <a:gd fmla="val 17297938"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65" name="Google Shape;365;p25"/>
          <p:cNvSpPr/>
          <p:nvPr/>
        </p:nvSpPr>
        <p:spPr>
          <a:xfrm rot="-9649260">
            <a:off x="3659492" y="2819845"/>
            <a:ext cx="494051" cy="45523"/>
          </a:xfrm>
          <a:custGeom>
            <a:rect b="b" l="l" r="r" t="t"/>
            <a:pathLst>
              <a:path extrusionOk="0" h="619137" w="8115300">
                <a:moveTo>
                  <a:pt x="0" y="28587"/>
                </a:moveTo>
                <a:cubicBezTo>
                  <a:pt x="296069" y="321480"/>
                  <a:pt x="592138" y="614374"/>
                  <a:pt x="895350" y="609612"/>
                </a:cubicBezTo>
                <a:cubicBezTo>
                  <a:pt x="1198562" y="604850"/>
                  <a:pt x="1512888" y="1599"/>
                  <a:pt x="1819275" y="12"/>
                </a:cubicBezTo>
                <a:cubicBezTo>
                  <a:pt x="2125662" y="-1575"/>
                  <a:pt x="2432050" y="600087"/>
                  <a:pt x="2733675" y="600087"/>
                </a:cubicBezTo>
                <a:cubicBezTo>
                  <a:pt x="3035300" y="600087"/>
                  <a:pt x="3332163" y="-3163"/>
                  <a:pt x="3629025" y="12"/>
                </a:cubicBezTo>
                <a:cubicBezTo>
                  <a:pt x="3925888" y="3187"/>
                  <a:pt x="4214813" y="619137"/>
                  <a:pt x="4514850" y="619137"/>
                </a:cubicBezTo>
                <a:cubicBezTo>
                  <a:pt x="4814887" y="619137"/>
                  <a:pt x="5127625" y="3187"/>
                  <a:pt x="5429250" y="12"/>
                </a:cubicBezTo>
                <a:cubicBezTo>
                  <a:pt x="5730875" y="-3163"/>
                  <a:pt x="6024563" y="593737"/>
                  <a:pt x="6324600" y="600087"/>
                </a:cubicBezTo>
                <a:cubicBezTo>
                  <a:pt x="6624637" y="606437"/>
                  <a:pt x="6931025" y="85737"/>
                  <a:pt x="7229475" y="38112"/>
                </a:cubicBezTo>
                <a:cubicBezTo>
                  <a:pt x="7527925" y="-9513"/>
                  <a:pt x="7821612" y="152412"/>
                  <a:pt x="8115300" y="314337"/>
                </a:cubicBezTo>
              </a:path>
            </a:pathLst>
          </a:custGeom>
          <a:noFill/>
          <a:ln cap="flat" cmpd="sng" w="2857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rgbClr val="FFFFFF"/>
              </a:solidFill>
              <a:latin typeface="Arial"/>
              <a:ea typeface="Arial"/>
              <a:cs typeface="Arial"/>
              <a:sym typeface="Arial"/>
            </a:endParaRPr>
          </a:p>
        </p:txBody>
      </p:sp>
      <p:sp>
        <p:nvSpPr>
          <p:cNvPr id="366" name="Google Shape;366;p25"/>
          <p:cNvSpPr/>
          <p:nvPr/>
        </p:nvSpPr>
        <p:spPr>
          <a:xfrm rot="2953438">
            <a:off x="3683228" y="2902407"/>
            <a:ext cx="938901" cy="474786"/>
          </a:xfrm>
          <a:prstGeom prst="arc">
            <a:avLst>
              <a:gd fmla="val 18531004" name="adj1"/>
              <a:gd fmla="val 0" name="adj2"/>
            </a:avLst>
          </a:prstGeom>
          <a:noFill/>
          <a:ln cap="flat" cmpd="sng" w="28575">
            <a:solidFill>
              <a:srgbClr val="000000"/>
            </a:solidFill>
            <a:prstDash val="solid"/>
            <a:miter lim="800000"/>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pic>
        <p:nvPicPr>
          <p:cNvPr descr="Soccer Ball PNG Transparent Image" id="367" name="Google Shape;367;p25"/>
          <p:cNvPicPr preferRelativeResize="0"/>
          <p:nvPr/>
        </p:nvPicPr>
        <p:blipFill rotWithShape="1">
          <a:blip r:embed="rId3">
            <a:alphaModFix/>
          </a:blip>
          <a:srcRect b="0" l="0" r="0" t="0"/>
          <a:stretch/>
        </p:blipFill>
        <p:spPr>
          <a:xfrm>
            <a:off x="1015935" y="1199938"/>
            <a:ext cx="141677" cy="140945"/>
          </a:xfrm>
          <a:prstGeom prst="rect">
            <a:avLst/>
          </a:prstGeom>
          <a:noFill/>
          <a:ln>
            <a:noFill/>
          </a:ln>
        </p:spPr>
      </p:pic>
      <p:pic>
        <p:nvPicPr>
          <p:cNvPr descr="Soccer Ball PNG Transparent Image" id="368" name="Google Shape;368;p25"/>
          <p:cNvPicPr preferRelativeResize="0"/>
          <p:nvPr/>
        </p:nvPicPr>
        <p:blipFill rotWithShape="1">
          <a:blip r:embed="rId3">
            <a:alphaModFix/>
          </a:blip>
          <a:srcRect b="0" l="0" r="0" t="0"/>
          <a:stretch/>
        </p:blipFill>
        <p:spPr>
          <a:xfrm>
            <a:off x="3149535" y="1199938"/>
            <a:ext cx="141677" cy="14094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